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75" r:id="rId3"/>
    <p:sldId id="262" r:id="rId4"/>
    <p:sldId id="263" r:id="rId5"/>
    <p:sldId id="264" r:id="rId6"/>
    <p:sldId id="269" r:id="rId7"/>
    <p:sldId id="274" r:id="rId8"/>
    <p:sldId id="273" r:id="rId9"/>
    <p:sldId id="280" r:id="rId10"/>
    <p:sldId id="281" r:id="rId11"/>
    <p:sldId id="282" r:id="rId12"/>
    <p:sldId id="283" r:id="rId13"/>
    <p:sldId id="284" r:id="rId14"/>
    <p:sldId id="285" r:id="rId15"/>
    <p:sldId id="277" r:id="rId16"/>
    <p:sldId id="287" r:id="rId17"/>
    <p:sldId id="289" r:id="rId18"/>
    <p:sldId id="288" r:id="rId19"/>
    <p:sldId id="290" r:id="rId20"/>
    <p:sldId id="291" r:id="rId21"/>
    <p:sldId id="278" r:id="rId22"/>
    <p:sldId id="27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39" autoAdjust="0"/>
    <p:restoredTop sz="94660"/>
  </p:normalViewPr>
  <p:slideViewPr>
    <p:cSldViewPr snapToGrid="0">
      <p:cViewPr varScale="1">
        <p:scale>
          <a:sx n="57" d="100"/>
          <a:sy n="57" d="100"/>
        </p:scale>
        <p:origin x="-102" y="-46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E"/>
          </a:p>
        </p:txBody>
      </p:sp>
      <p:sp>
        <p:nvSpPr>
          <p:cNvPr id="4" name="Date Placeholder 3"/>
          <p:cNvSpPr>
            <a:spLocks noGrp="1"/>
          </p:cNvSpPr>
          <p:nvPr>
            <p:ph type="dt" sz="half" idx="10"/>
          </p:nvPr>
        </p:nvSpPr>
        <p:spPr/>
        <p:txBody>
          <a:bodyPr/>
          <a:lstStyle/>
          <a:p>
            <a:fld id="{DEA2D256-ED4F-42EF-BF94-5E81ACA2949A}" type="datetimeFigureOut">
              <a:rPr lang="en-IE" smtClean="0"/>
              <a:pPr/>
              <a:t>23/06/2017</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D496450-D142-484A-84F0-D3B313DB613B}" type="slidenum">
              <a:rPr lang="en-IE" smtClean="0"/>
              <a:pPr/>
              <a:t>‹#›</a:t>
            </a:fld>
            <a:endParaRPr lang="en-IE"/>
          </a:p>
        </p:txBody>
      </p:sp>
    </p:spTree>
    <p:extLst>
      <p:ext uri="{BB962C8B-B14F-4D97-AF65-F5344CB8AC3E}">
        <p14:creationId xmlns:p14="http://schemas.microsoft.com/office/powerpoint/2010/main" xmlns="" val="6227435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p:txBody>
          <a:bodyPr/>
          <a:lstStyle/>
          <a:p>
            <a:fld id="{DEA2D256-ED4F-42EF-BF94-5E81ACA2949A}" type="datetimeFigureOut">
              <a:rPr lang="en-IE" smtClean="0"/>
              <a:pPr/>
              <a:t>23/06/2017</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D496450-D142-484A-84F0-D3B313DB613B}" type="slidenum">
              <a:rPr lang="en-IE" smtClean="0"/>
              <a:pPr/>
              <a:t>‹#›</a:t>
            </a:fld>
            <a:endParaRPr lang="en-IE"/>
          </a:p>
        </p:txBody>
      </p:sp>
    </p:spTree>
    <p:extLst>
      <p:ext uri="{BB962C8B-B14F-4D97-AF65-F5344CB8AC3E}">
        <p14:creationId xmlns:p14="http://schemas.microsoft.com/office/powerpoint/2010/main" xmlns="" val="3207972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E"/>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p:txBody>
          <a:bodyPr/>
          <a:lstStyle/>
          <a:p>
            <a:fld id="{DEA2D256-ED4F-42EF-BF94-5E81ACA2949A}" type="datetimeFigureOut">
              <a:rPr lang="en-IE" smtClean="0"/>
              <a:pPr/>
              <a:t>23/06/2017</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D496450-D142-484A-84F0-D3B313DB613B}" type="slidenum">
              <a:rPr lang="en-IE" smtClean="0"/>
              <a:pPr/>
              <a:t>‹#›</a:t>
            </a:fld>
            <a:endParaRPr lang="en-IE"/>
          </a:p>
        </p:txBody>
      </p:sp>
    </p:spTree>
    <p:extLst>
      <p:ext uri="{BB962C8B-B14F-4D97-AF65-F5344CB8AC3E}">
        <p14:creationId xmlns:p14="http://schemas.microsoft.com/office/powerpoint/2010/main" xmlns="" val="4580967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1)">
    <p:spTree>
      <p:nvGrpSpPr>
        <p:cNvPr id="1" name=""/>
        <p:cNvGrpSpPr/>
        <p:nvPr/>
      </p:nvGrpSpPr>
      <p:grpSpPr>
        <a:xfrm>
          <a:off x="0" y="0"/>
          <a:ext cx="0" cy="0"/>
          <a:chOff x="0" y="0"/>
          <a:chExt cx="0" cy="0"/>
        </a:xfrm>
      </p:grpSpPr>
      <p:pic>
        <p:nvPicPr>
          <p:cNvPr id="3075" name="Picture 3"/>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tretch>
            <a:fillRect/>
          </a:stretch>
        </p:blipFill>
        <p:spPr bwMode="auto">
          <a:xfrm>
            <a:off x="9630" y="0"/>
            <a:ext cx="12184932" cy="6860117"/>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ctrTitle"/>
          </p:nvPr>
        </p:nvSpPr>
        <p:spPr>
          <a:xfrm>
            <a:off x="527051" y="1816101"/>
            <a:ext cx="9218083" cy="1397000"/>
          </a:xfrm>
        </p:spPr>
        <p:txBody>
          <a:bodyPr/>
          <a:lstStyle>
            <a:lvl1pPr algn="l">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527051" y="3236979"/>
            <a:ext cx="7393516" cy="576064"/>
          </a:xfrm>
        </p:spPr>
        <p:txBody>
          <a:bodyPr/>
          <a:lstStyle>
            <a:lvl1pPr marL="0" indent="0" algn="l">
              <a:buNone/>
              <a:defRPr>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Click to edit Master subtitle style</a:t>
            </a:r>
            <a:endParaRPr lang="en-GB" dirty="0"/>
          </a:p>
        </p:txBody>
      </p:sp>
      <p:sp>
        <p:nvSpPr>
          <p:cNvPr id="4" name="Date Placeholder 3"/>
          <p:cNvSpPr>
            <a:spLocks noGrp="1"/>
          </p:cNvSpPr>
          <p:nvPr>
            <p:ph type="dt" sz="half" idx="10"/>
          </p:nvPr>
        </p:nvSpPr>
        <p:spPr/>
        <p:txBody>
          <a:bodyPr/>
          <a:lstStyle/>
          <a:p>
            <a:fld id="{0CC947A4-6C55-4B01-A807-657EF6F99368}" type="datetime4">
              <a:rPr lang="en-GB" smtClean="0"/>
              <a:pPr/>
              <a:t>23 June 2017</a:t>
            </a:fld>
            <a:endParaRPr lang="en-GB"/>
          </a:p>
        </p:txBody>
      </p:sp>
      <p:sp>
        <p:nvSpPr>
          <p:cNvPr id="5" name="Footer Placeholder 4"/>
          <p:cNvSpPr>
            <a:spLocks noGrp="1"/>
          </p:cNvSpPr>
          <p:nvPr>
            <p:ph type="ftr" sz="quarter" idx="11"/>
          </p:nvPr>
        </p:nvSpPr>
        <p:spPr/>
        <p:txBody>
          <a:bodyPr/>
          <a:lstStyle/>
          <a:p>
            <a:r>
              <a:rPr lang="en-IE" smtClean="0"/>
              <a:t>To update footer go to 'Insert' Tab &gt; Header &amp; Footer
Contains </a:t>
            </a:r>
            <a:r>
              <a:rPr lang="en-IE" i="1" smtClean="0"/>
              <a:t>sensitive </a:t>
            </a:r>
            <a:r>
              <a:rPr lang="en-IE" smtClean="0"/>
              <a:t>information</a:t>
            </a:r>
            <a:endParaRPr lang="en-GB"/>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176D42AD-1083-4040-A350-B262F26E2DDE}" type="slidenum">
              <a:rPr lang="en-GB" smtClean="0"/>
              <a:pPr/>
              <a:t>‹#›</a:t>
            </a:fld>
            <a:endParaRPr lang="en-GB"/>
          </a:p>
        </p:txBody>
      </p:sp>
      <p:grpSp>
        <p:nvGrpSpPr>
          <p:cNvPr id="7" name="Group 7"/>
          <p:cNvGrpSpPr>
            <a:grpSpLocks noChangeAspect="1"/>
          </p:cNvGrpSpPr>
          <p:nvPr userDrawn="1"/>
        </p:nvGrpSpPr>
        <p:grpSpPr bwMode="auto">
          <a:xfrm rot="5400000">
            <a:off x="10490703" y="-209423"/>
            <a:ext cx="415412" cy="1906552"/>
            <a:chOff x="5908" y="505"/>
            <a:chExt cx="402" cy="1845"/>
          </a:xfrm>
          <a:solidFill>
            <a:schemeClr val="tx1"/>
          </a:solidFill>
        </p:grpSpPr>
        <p:sp>
          <p:nvSpPr>
            <p:cNvPr id="9" name="Freeform 7"/>
            <p:cNvSpPr>
              <a:spLocks/>
            </p:cNvSpPr>
            <p:nvPr userDrawn="1"/>
          </p:nvSpPr>
          <p:spPr bwMode="auto">
            <a:xfrm>
              <a:off x="5918" y="1967"/>
              <a:ext cx="380" cy="383"/>
            </a:xfrm>
            <a:custGeom>
              <a:avLst/>
              <a:gdLst>
                <a:gd name="T0" fmla="*/ 0 w 380"/>
                <a:gd name="T1" fmla="*/ 241 h 383"/>
                <a:gd name="T2" fmla="*/ 380 w 380"/>
                <a:gd name="T3" fmla="*/ 383 h 383"/>
                <a:gd name="T4" fmla="*/ 380 w 380"/>
                <a:gd name="T5" fmla="*/ 305 h 383"/>
                <a:gd name="T6" fmla="*/ 78 w 380"/>
                <a:gd name="T7" fmla="*/ 196 h 383"/>
                <a:gd name="T8" fmla="*/ 380 w 380"/>
                <a:gd name="T9" fmla="*/ 85 h 383"/>
                <a:gd name="T10" fmla="*/ 380 w 380"/>
                <a:gd name="T11" fmla="*/ 0 h 383"/>
                <a:gd name="T12" fmla="*/ 0 w 380"/>
                <a:gd name="T13" fmla="*/ 147 h 383"/>
                <a:gd name="T14" fmla="*/ 0 w 380"/>
                <a:gd name="T15" fmla="*/ 241 h 3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383">
                  <a:moveTo>
                    <a:pt x="0" y="241"/>
                  </a:moveTo>
                  <a:lnTo>
                    <a:pt x="380" y="383"/>
                  </a:lnTo>
                  <a:lnTo>
                    <a:pt x="380" y="305"/>
                  </a:lnTo>
                  <a:lnTo>
                    <a:pt x="78" y="196"/>
                  </a:lnTo>
                  <a:lnTo>
                    <a:pt x="380" y="85"/>
                  </a:lnTo>
                  <a:lnTo>
                    <a:pt x="380" y="0"/>
                  </a:lnTo>
                  <a:lnTo>
                    <a:pt x="0" y="147"/>
                  </a:lnTo>
                  <a:lnTo>
                    <a:pt x="0" y="2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Freeform 8"/>
            <p:cNvSpPr>
              <a:spLocks/>
            </p:cNvSpPr>
            <p:nvPr userDrawn="1"/>
          </p:nvSpPr>
          <p:spPr bwMode="auto">
            <a:xfrm>
              <a:off x="5918" y="1705"/>
              <a:ext cx="380" cy="314"/>
            </a:xfrm>
            <a:custGeom>
              <a:avLst/>
              <a:gdLst>
                <a:gd name="T0" fmla="*/ 0 w 380"/>
                <a:gd name="T1" fmla="*/ 314 h 314"/>
                <a:gd name="T2" fmla="*/ 59 w 380"/>
                <a:gd name="T3" fmla="*/ 291 h 314"/>
                <a:gd name="T4" fmla="*/ 59 w 380"/>
                <a:gd name="T5" fmla="*/ 187 h 314"/>
                <a:gd name="T6" fmla="*/ 380 w 380"/>
                <a:gd name="T7" fmla="*/ 187 h 314"/>
                <a:gd name="T8" fmla="*/ 380 w 380"/>
                <a:gd name="T9" fmla="*/ 111 h 314"/>
                <a:gd name="T10" fmla="*/ 59 w 380"/>
                <a:gd name="T11" fmla="*/ 111 h 314"/>
                <a:gd name="T12" fmla="*/ 59 w 380"/>
                <a:gd name="T13" fmla="*/ 0 h 314"/>
                <a:gd name="T14" fmla="*/ 0 w 380"/>
                <a:gd name="T15" fmla="*/ 0 h 314"/>
                <a:gd name="T16" fmla="*/ 0 w 380"/>
                <a:gd name="T17"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0" h="314">
                  <a:moveTo>
                    <a:pt x="0" y="314"/>
                  </a:moveTo>
                  <a:lnTo>
                    <a:pt x="59" y="291"/>
                  </a:lnTo>
                  <a:lnTo>
                    <a:pt x="59" y="187"/>
                  </a:lnTo>
                  <a:lnTo>
                    <a:pt x="380" y="187"/>
                  </a:lnTo>
                  <a:lnTo>
                    <a:pt x="380" y="111"/>
                  </a:lnTo>
                  <a:lnTo>
                    <a:pt x="59" y="111"/>
                  </a:lnTo>
                  <a:lnTo>
                    <a:pt x="59" y="0"/>
                  </a:lnTo>
                  <a:lnTo>
                    <a:pt x="0" y="0"/>
                  </a:lnTo>
                  <a:lnTo>
                    <a:pt x="0" y="3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9"/>
            <p:cNvSpPr>
              <a:spLocks/>
            </p:cNvSpPr>
            <p:nvPr userDrawn="1"/>
          </p:nvSpPr>
          <p:spPr bwMode="auto">
            <a:xfrm>
              <a:off x="5918" y="1346"/>
              <a:ext cx="380" cy="312"/>
            </a:xfrm>
            <a:custGeom>
              <a:avLst/>
              <a:gdLst>
                <a:gd name="T0" fmla="*/ 0 w 380"/>
                <a:gd name="T1" fmla="*/ 99 h 312"/>
                <a:gd name="T2" fmla="*/ 163 w 380"/>
                <a:gd name="T3" fmla="*/ 236 h 312"/>
                <a:gd name="T4" fmla="*/ 0 w 380"/>
                <a:gd name="T5" fmla="*/ 236 h 312"/>
                <a:gd name="T6" fmla="*/ 0 w 380"/>
                <a:gd name="T7" fmla="*/ 312 h 312"/>
                <a:gd name="T8" fmla="*/ 380 w 380"/>
                <a:gd name="T9" fmla="*/ 312 h 312"/>
                <a:gd name="T10" fmla="*/ 380 w 380"/>
                <a:gd name="T11" fmla="*/ 236 h 312"/>
                <a:gd name="T12" fmla="*/ 203 w 380"/>
                <a:gd name="T13" fmla="*/ 236 h 312"/>
                <a:gd name="T14" fmla="*/ 380 w 380"/>
                <a:gd name="T15" fmla="*/ 97 h 312"/>
                <a:gd name="T16" fmla="*/ 380 w 380"/>
                <a:gd name="T17" fmla="*/ 0 h 312"/>
                <a:gd name="T18" fmla="*/ 177 w 380"/>
                <a:gd name="T19" fmla="*/ 163 h 312"/>
                <a:gd name="T20" fmla="*/ 0 w 380"/>
                <a:gd name="T21" fmla="*/ 7 h 312"/>
                <a:gd name="T22" fmla="*/ 0 w 380"/>
                <a:gd name="T23" fmla="*/ 9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312">
                  <a:moveTo>
                    <a:pt x="0" y="99"/>
                  </a:moveTo>
                  <a:lnTo>
                    <a:pt x="163" y="236"/>
                  </a:lnTo>
                  <a:lnTo>
                    <a:pt x="0" y="236"/>
                  </a:lnTo>
                  <a:lnTo>
                    <a:pt x="0" y="312"/>
                  </a:lnTo>
                  <a:lnTo>
                    <a:pt x="380" y="312"/>
                  </a:lnTo>
                  <a:lnTo>
                    <a:pt x="380" y="236"/>
                  </a:lnTo>
                  <a:lnTo>
                    <a:pt x="203" y="236"/>
                  </a:lnTo>
                  <a:lnTo>
                    <a:pt x="380" y="97"/>
                  </a:lnTo>
                  <a:lnTo>
                    <a:pt x="380" y="0"/>
                  </a:lnTo>
                  <a:lnTo>
                    <a:pt x="177" y="163"/>
                  </a:lnTo>
                  <a:lnTo>
                    <a:pt x="0" y="7"/>
                  </a:lnTo>
                  <a:lnTo>
                    <a:pt x="0" y="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Rectangle 10"/>
            <p:cNvSpPr>
              <a:spLocks noChangeArrowheads="1"/>
            </p:cNvSpPr>
            <p:nvPr userDrawn="1"/>
          </p:nvSpPr>
          <p:spPr bwMode="auto">
            <a:xfrm>
              <a:off x="5918" y="1228"/>
              <a:ext cx="380" cy="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1"/>
            <p:cNvSpPr>
              <a:spLocks/>
            </p:cNvSpPr>
            <p:nvPr userDrawn="1"/>
          </p:nvSpPr>
          <p:spPr bwMode="auto">
            <a:xfrm>
              <a:off x="5918" y="828"/>
              <a:ext cx="380" cy="312"/>
            </a:xfrm>
            <a:custGeom>
              <a:avLst/>
              <a:gdLst>
                <a:gd name="T0" fmla="*/ 0 w 380"/>
                <a:gd name="T1" fmla="*/ 69 h 312"/>
                <a:gd name="T2" fmla="*/ 279 w 380"/>
                <a:gd name="T3" fmla="*/ 69 h 312"/>
                <a:gd name="T4" fmla="*/ 0 w 380"/>
                <a:gd name="T5" fmla="*/ 220 h 312"/>
                <a:gd name="T6" fmla="*/ 0 w 380"/>
                <a:gd name="T7" fmla="*/ 312 h 312"/>
                <a:gd name="T8" fmla="*/ 380 w 380"/>
                <a:gd name="T9" fmla="*/ 312 h 312"/>
                <a:gd name="T10" fmla="*/ 380 w 380"/>
                <a:gd name="T11" fmla="*/ 241 h 312"/>
                <a:gd name="T12" fmla="*/ 101 w 380"/>
                <a:gd name="T13" fmla="*/ 241 h 312"/>
                <a:gd name="T14" fmla="*/ 380 w 380"/>
                <a:gd name="T15" fmla="*/ 92 h 312"/>
                <a:gd name="T16" fmla="*/ 380 w 380"/>
                <a:gd name="T17" fmla="*/ 0 h 312"/>
                <a:gd name="T18" fmla="*/ 0 w 380"/>
                <a:gd name="T19" fmla="*/ 0 h 312"/>
                <a:gd name="T20" fmla="*/ 0 w 380"/>
                <a:gd name="T21" fmla="*/ 6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 h="312">
                  <a:moveTo>
                    <a:pt x="0" y="69"/>
                  </a:moveTo>
                  <a:lnTo>
                    <a:pt x="279" y="69"/>
                  </a:lnTo>
                  <a:lnTo>
                    <a:pt x="0" y="220"/>
                  </a:lnTo>
                  <a:lnTo>
                    <a:pt x="0" y="312"/>
                  </a:lnTo>
                  <a:lnTo>
                    <a:pt x="380" y="312"/>
                  </a:lnTo>
                  <a:lnTo>
                    <a:pt x="380" y="241"/>
                  </a:lnTo>
                  <a:lnTo>
                    <a:pt x="101" y="241"/>
                  </a:lnTo>
                  <a:lnTo>
                    <a:pt x="380" y="92"/>
                  </a:lnTo>
                  <a:lnTo>
                    <a:pt x="380" y="0"/>
                  </a:lnTo>
                  <a:lnTo>
                    <a:pt x="0" y="0"/>
                  </a:lnTo>
                  <a:lnTo>
                    <a:pt x="0" y="6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2"/>
            <p:cNvSpPr>
              <a:spLocks/>
            </p:cNvSpPr>
            <p:nvPr userDrawn="1"/>
          </p:nvSpPr>
          <p:spPr bwMode="auto">
            <a:xfrm>
              <a:off x="5908" y="505"/>
              <a:ext cx="402" cy="255"/>
            </a:xfrm>
            <a:custGeom>
              <a:avLst/>
              <a:gdLst>
                <a:gd name="T0" fmla="*/ 35 w 170"/>
                <a:gd name="T1" fmla="*/ 12 h 108"/>
                <a:gd name="T2" fmla="*/ 26 w 170"/>
                <a:gd name="T3" fmla="*/ 47 h 108"/>
                <a:gd name="T4" fmla="*/ 47 w 170"/>
                <a:gd name="T5" fmla="*/ 74 h 108"/>
                <a:gd name="T6" fmla="*/ 73 w 170"/>
                <a:gd name="T7" fmla="*/ 38 h 108"/>
                <a:gd name="T8" fmla="*/ 119 w 170"/>
                <a:gd name="T9" fmla="*/ 0 h 108"/>
                <a:gd name="T10" fmla="*/ 170 w 170"/>
                <a:gd name="T11" fmla="*/ 63 h 108"/>
                <a:gd name="T12" fmla="*/ 160 w 170"/>
                <a:gd name="T13" fmla="*/ 108 h 108"/>
                <a:gd name="T14" fmla="*/ 131 w 170"/>
                <a:gd name="T15" fmla="*/ 104 h 108"/>
                <a:gd name="T16" fmla="*/ 143 w 170"/>
                <a:gd name="T17" fmla="*/ 63 h 108"/>
                <a:gd name="T18" fmla="*/ 122 w 170"/>
                <a:gd name="T19" fmla="*/ 34 h 108"/>
                <a:gd name="T20" fmla="*/ 95 w 170"/>
                <a:gd name="T21" fmla="*/ 69 h 108"/>
                <a:gd name="T22" fmla="*/ 50 w 170"/>
                <a:gd name="T23" fmla="*/ 107 h 108"/>
                <a:gd name="T24" fmla="*/ 0 w 170"/>
                <a:gd name="T25" fmla="*/ 49 h 108"/>
                <a:gd name="T26" fmla="*/ 9 w 170"/>
                <a:gd name="T27" fmla="*/ 8 h 108"/>
                <a:gd name="T28" fmla="*/ 35 w 170"/>
                <a:gd name="T29" fmla="*/ 1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108">
                  <a:moveTo>
                    <a:pt x="35" y="12"/>
                  </a:moveTo>
                  <a:cubicBezTo>
                    <a:pt x="29" y="22"/>
                    <a:pt x="26" y="33"/>
                    <a:pt x="26" y="47"/>
                  </a:cubicBezTo>
                  <a:cubicBezTo>
                    <a:pt x="26" y="58"/>
                    <a:pt x="31" y="74"/>
                    <a:pt x="47" y="74"/>
                  </a:cubicBezTo>
                  <a:cubicBezTo>
                    <a:pt x="62" y="74"/>
                    <a:pt x="66" y="55"/>
                    <a:pt x="73" y="38"/>
                  </a:cubicBezTo>
                  <a:cubicBezTo>
                    <a:pt x="82" y="17"/>
                    <a:pt x="93" y="0"/>
                    <a:pt x="119" y="0"/>
                  </a:cubicBezTo>
                  <a:cubicBezTo>
                    <a:pt x="153" y="0"/>
                    <a:pt x="170" y="28"/>
                    <a:pt x="170" y="63"/>
                  </a:cubicBezTo>
                  <a:cubicBezTo>
                    <a:pt x="170" y="81"/>
                    <a:pt x="166" y="97"/>
                    <a:pt x="160" y="108"/>
                  </a:cubicBezTo>
                  <a:cubicBezTo>
                    <a:pt x="131" y="104"/>
                    <a:pt x="131" y="104"/>
                    <a:pt x="131" y="104"/>
                  </a:cubicBezTo>
                  <a:cubicBezTo>
                    <a:pt x="138" y="93"/>
                    <a:pt x="143" y="78"/>
                    <a:pt x="143" y="63"/>
                  </a:cubicBezTo>
                  <a:cubicBezTo>
                    <a:pt x="143" y="47"/>
                    <a:pt x="137" y="34"/>
                    <a:pt x="122" y="34"/>
                  </a:cubicBezTo>
                  <a:cubicBezTo>
                    <a:pt x="107" y="34"/>
                    <a:pt x="102" y="52"/>
                    <a:pt x="95" y="69"/>
                  </a:cubicBezTo>
                  <a:cubicBezTo>
                    <a:pt x="88" y="88"/>
                    <a:pt x="78" y="107"/>
                    <a:pt x="50" y="107"/>
                  </a:cubicBezTo>
                  <a:cubicBezTo>
                    <a:pt x="16" y="107"/>
                    <a:pt x="0" y="78"/>
                    <a:pt x="0" y="49"/>
                  </a:cubicBezTo>
                  <a:cubicBezTo>
                    <a:pt x="0" y="32"/>
                    <a:pt x="3" y="19"/>
                    <a:pt x="9" y="8"/>
                  </a:cubicBezTo>
                  <a:lnTo>
                    <a:pt x="35"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15" name="Text Placeholder 14"/>
          <p:cNvSpPr>
            <a:spLocks noGrp="1"/>
          </p:cNvSpPr>
          <p:nvPr>
            <p:ph type="body" sz="quarter" idx="13" hasCustomPrompt="1"/>
          </p:nvPr>
        </p:nvSpPr>
        <p:spPr>
          <a:xfrm>
            <a:off x="527051" y="3937001"/>
            <a:ext cx="7393516" cy="2275417"/>
          </a:xfrm>
        </p:spPr>
        <p:txBody>
          <a:bodyPr>
            <a:normAutofit/>
          </a:bodyPr>
          <a:lstStyle>
            <a:lvl1pPr>
              <a:defRPr sz="2400"/>
            </a:lvl1pPr>
          </a:lstStyle>
          <a:p>
            <a:pPr lvl="0"/>
            <a:r>
              <a:rPr lang="en-US" dirty="0" smtClean="0"/>
              <a:t>Click to insert additional information</a:t>
            </a:r>
          </a:p>
        </p:txBody>
      </p:sp>
    </p:spTree>
    <p:extLst>
      <p:ext uri="{BB962C8B-B14F-4D97-AF65-F5344CB8AC3E}">
        <p14:creationId xmlns:p14="http://schemas.microsoft.com/office/powerpoint/2010/main" xmlns="" val="9669123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 (2)">
    <p:spTree>
      <p:nvGrpSpPr>
        <p:cNvPr id="1" name=""/>
        <p:cNvGrpSpPr/>
        <p:nvPr/>
      </p:nvGrpSpPr>
      <p:grpSpPr>
        <a:xfrm>
          <a:off x="0" y="0"/>
          <a:ext cx="0" cy="0"/>
          <a:chOff x="0" y="0"/>
          <a:chExt cx="0" cy="0"/>
        </a:xfrm>
      </p:grpSpPr>
      <p:pic>
        <p:nvPicPr>
          <p:cNvPr id="3075" name="Picture 3"/>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tretch>
            <a:fillRect/>
          </a:stretch>
        </p:blipFill>
        <p:spPr bwMode="auto">
          <a:xfrm>
            <a:off x="9705" y="43"/>
            <a:ext cx="12184781" cy="6860032"/>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ctrTitle"/>
          </p:nvPr>
        </p:nvSpPr>
        <p:spPr>
          <a:xfrm>
            <a:off x="527051" y="1816101"/>
            <a:ext cx="9218083" cy="1397000"/>
          </a:xfrm>
        </p:spPr>
        <p:txBody>
          <a:bodyPr/>
          <a:lstStyle>
            <a:lvl1pPr algn="l">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527051" y="3236979"/>
            <a:ext cx="7393516" cy="576064"/>
          </a:xfrm>
        </p:spPr>
        <p:txBody>
          <a:bodyPr/>
          <a:lstStyle>
            <a:lvl1pPr marL="0" indent="0" algn="l">
              <a:buNone/>
              <a:defRPr>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Click to edit Master subtitle style</a:t>
            </a:r>
            <a:endParaRPr lang="en-GB" dirty="0"/>
          </a:p>
        </p:txBody>
      </p:sp>
      <p:sp>
        <p:nvSpPr>
          <p:cNvPr id="4" name="Date Placeholder 3"/>
          <p:cNvSpPr>
            <a:spLocks noGrp="1"/>
          </p:cNvSpPr>
          <p:nvPr>
            <p:ph type="dt" sz="half" idx="10"/>
          </p:nvPr>
        </p:nvSpPr>
        <p:spPr/>
        <p:txBody>
          <a:bodyPr/>
          <a:lstStyle/>
          <a:p>
            <a:fld id="{1F891929-F7D2-47E9-ABC5-85E171D3E7D1}" type="datetime4">
              <a:rPr lang="en-GB" smtClean="0"/>
              <a:pPr/>
              <a:t>23 June 2017</a:t>
            </a:fld>
            <a:endParaRPr lang="en-GB"/>
          </a:p>
        </p:txBody>
      </p:sp>
      <p:sp>
        <p:nvSpPr>
          <p:cNvPr id="5" name="Footer Placeholder 4"/>
          <p:cNvSpPr>
            <a:spLocks noGrp="1"/>
          </p:cNvSpPr>
          <p:nvPr>
            <p:ph type="ftr" sz="quarter" idx="11"/>
          </p:nvPr>
        </p:nvSpPr>
        <p:spPr/>
        <p:txBody>
          <a:bodyPr/>
          <a:lstStyle/>
          <a:p>
            <a:r>
              <a:rPr lang="en-IE" smtClean="0"/>
              <a:t>To update footer go to 'Insert' Tab &gt; Header &amp; Footer
Contains </a:t>
            </a:r>
            <a:r>
              <a:rPr lang="en-IE" i="1" smtClean="0"/>
              <a:t>sensitive </a:t>
            </a:r>
            <a:r>
              <a:rPr lang="en-IE" smtClean="0"/>
              <a:t>information</a:t>
            </a:r>
            <a:endParaRPr lang="en-GB"/>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176D42AD-1083-4040-A350-B262F26E2DDE}" type="slidenum">
              <a:rPr lang="en-GB" smtClean="0"/>
              <a:pPr/>
              <a:t>‹#›</a:t>
            </a:fld>
            <a:endParaRPr lang="en-GB"/>
          </a:p>
        </p:txBody>
      </p:sp>
      <p:grpSp>
        <p:nvGrpSpPr>
          <p:cNvPr id="7" name="Group 7"/>
          <p:cNvGrpSpPr>
            <a:grpSpLocks noChangeAspect="1"/>
          </p:cNvGrpSpPr>
          <p:nvPr userDrawn="1"/>
        </p:nvGrpSpPr>
        <p:grpSpPr bwMode="auto">
          <a:xfrm rot="5400000">
            <a:off x="10490703" y="-209423"/>
            <a:ext cx="415412" cy="1906552"/>
            <a:chOff x="5908" y="505"/>
            <a:chExt cx="402" cy="1845"/>
          </a:xfrm>
          <a:solidFill>
            <a:schemeClr val="tx1"/>
          </a:solidFill>
        </p:grpSpPr>
        <p:sp>
          <p:nvSpPr>
            <p:cNvPr id="9" name="Freeform 7"/>
            <p:cNvSpPr>
              <a:spLocks/>
            </p:cNvSpPr>
            <p:nvPr userDrawn="1"/>
          </p:nvSpPr>
          <p:spPr bwMode="auto">
            <a:xfrm>
              <a:off x="5918" y="1967"/>
              <a:ext cx="380" cy="383"/>
            </a:xfrm>
            <a:custGeom>
              <a:avLst/>
              <a:gdLst>
                <a:gd name="T0" fmla="*/ 0 w 380"/>
                <a:gd name="T1" fmla="*/ 241 h 383"/>
                <a:gd name="T2" fmla="*/ 380 w 380"/>
                <a:gd name="T3" fmla="*/ 383 h 383"/>
                <a:gd name="T4" fmla="*/ 380 w 380"/>
                <a:gd name="T5" fmla="*/ 305 h 383"/>
                <a:gd name="T6" fmla="*/ 78 w 380"/>
                <a:gd name="T7" fmla="*/ 196 h 383"/>
                <a:gd name="T8" fmla="*/ 380 w 380"/>
                <a:gd name="T9" fmla="*/ 85 h 383"/>
                <a:gd name="T10" fmla="*/ 380 w 380"/>
                <a:gd name="T11" fmla="*/ 0 h 383"/>
                <a:gd name="T12" fmla="*/ 0 w 380"/>
                <a:gd name="T13" fmla="*/ 147 h 383"/>
                <a:gd name="T14" fmla="*/ 0 w 380"/>
                <a:gd name="T15" fmla="*/ 241 h 3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383">
                  <a:moveTo>
                    <a:pt x="0" y="241"/>
                  </a:moveTo>
                  <a:lnTo>
                    <a:pt x="380" y="383"/>
                  </a:lnTo>
                  <a:lnTo>
                    <a:pt x="380" y="305"/>
                  </a:lnTo>
                  <a:lnTo>
                    <a:pt x="78" y="196"/>
                  </a:lnTo>
                  <a:lnTo>
                    <a:pt x="380" y="85"/>
                  </a:lnTo>
                  <a:lnTo>
                    <a:pt x="380" y="0"/>
                  </a:lnTo>
                  <a:lnTo>
                    <a:pt x="0" y="147"/>
                  </a:lnTo>
                  <a:lnTo>
                    <a:pt x="0" y="2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Freeform 8"/>
            <p:cNvSpPr>
              <a:spLocks/>
            </p:cNvSpPr>
            <p:nvPr userDrawn="1"/>
          </p:nvSpPr>
          <p:spPr bwMode="auto">
            <a:xfrm>
              <a:off x="5918" y="1705"/>
              <a:ext cx="380" cy="314"/>
            </a:xfrm>
            <a:custGeom>
              <a:avLst/>
              <a:gdLst>
                <a:gd name="T0" fmla="*/ 0 w 380"/>
                <a:gd name="T1" fmla="*/ 314 h 314"/>
                <a:gd name="T2" fmla="*/ 59 w 380"/>
                <a:gd name="T3" fmla="*/ 291 h 314"/>
                <a:gd name="T4" fmla="*/ 59 w 380"/>
                <a:gd name="T5" fmla="*/ 187 h 314"/>
                <a:gd name="T6" fmla="*/ 380 w 380"/>
                <a:gd name="T7" fmla="*/ 187 h 314"/>
                <a:gd name="T8" fmla="*/ 380 w 380"/>
                <a:gd name="T9" fmla="*/ 111 h 314"/>
                <a:gd name="T10" fmla="*/ 59 w 380"/>
                <a:gd name="T11" fmla="*/ 111 h 314"/>
                <a:gd name="T12" fmla="*/ 59 w 380"/>
                <a:gd name="T13" fmla="*/ 0 h 314"/>
                <a:gd name="T14" fmla="*/ 0 w 380"/>
                <a:gd name="T15" fmla="*/ 0 h 314"/>
                <a:gd name="T16" fmla="*/ 0 w 380"/>
                <a:gd name="T17"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0" h="314">
                  <a:moveTo>
                    <a:pt x="0" y="314"/>
                  </a:moveTo>
                  <a:lnTo>
                    <a:pt x="59" y="291"/>
                  </a:lnTo>
                  <a:lnTo>
                    <a:pt x="59" y="187"/>
                  </a:lnTo>
                  <a:lnTo>
                    <a:pt x="380" y="187"/>
                  </a:lnTo>
                  <a:lnTo>
                    <a:pt x="380" y="111"/>
                  </a:lnTo>
                  <a:lnTo>
                    <a:pt x="59" y="111"/>
                  </a:lnTo>
                  <a:lnTo>
                    <a:pt x="59" y="0"/>
                  </a:lnTo>
                  <a:lnTo>
                    <a:pt x="0" y="0"/>
                  </a:lnTo>
                  <a:lnTo>
                    <a:pt x="0" y="3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9"/>
            <p:cNvSpPr>
              <a:spLocks/>
            </p:cNvSpPr>
            <p:nvPr userDrawn="1"/>
          </p:nvSpPr>
          <p:spPr bwMode="auto">
            <a:xfrm>
              <a:off x="5918" y="1346"/>
              <a:ext cx="380" cy="312"/>
            </a:xfrm>
            <a:custGeom>
              <a:avLst/>
              <a:gdLst>
                <a:gd name="T0" fmla="*/ 0 w 380"/>
                <a:gd name="T1" fmla="*/ 99 h 312"/>
                <a:gd name="T2" fmla="*/ 163 w 380"/>
                <a:gd name="T3" fmla="*/ 236 h 312"/>
                <a:gd name="T4" fmla="*/ 0 w 380"/>
                <a:gd name="T5" fmla="*/ 236 h 312"/>
                <a:gd name="T6" fmla="*/ 0 w 380"/>
                <a:gd name="T7" fmla="*/ 312 h 312"/>
                <a:gd name="T8" fmla="*/ 380 w 380"/>
                <a:gd name="T9" fmla="*/ 312 h 312"/>
                <a:gd name="T10" fmla="*/ 380 w 380"/>
                <a:gd name="T11" fmla="*/ 236 h 312"/>
                <a:gd name="T12" fmla="*/ 203 w 380"/>
                <a:gd name="T13" fmla="*/ 236 h 312"/>
                <a:gd name="T14" fmla="*/ 380 w 380"/>
                <a:gd name="T15" fmla="*/ 97 h 312"/>
                <a:gd name="T16" fmla="*/ 380 w 380"/>
                <a:gd name="T17" fmla="*/ 0 h 312"/>
                <a:gd name="T18" fmla="*/ 177 w 380"/>
                <a:gd name="T19" fmla="*/ 163 h 312"/>
                <a:gd name="T20" fmla="*/ 0 w 380"/>
                <a:gd name="T21" fmla="*/ 7 h 312"/>
                <a:gd name="T22" fmla="*/ 0 w 380"/>
                <a:gd name="T23" fmla="*/ 9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312">
                  <a:moveTo>
                    <a:pt x="0" y="99"/>
                  </a:moveTo>
                  <a:lnTo>
                    <a:pt x="163" y="236"/>
                  </a:lnTo>
                  <a:lnTo>
                    <a:pt x="0" y="236"/>
                  </a:lnTo>
                  <a:lnTo>
                    <a:pt x="0" y="312"/>
                  </a:lnTo>
                  <a:lnTo>
                    <a:pt x="380" y="312"/>
                  </a:lnTo>
                  <a:lnTo>
                    <a:pt x="380" y="236"/>
                  </a:lnTo>
                  <a:lnTo>
                    <a:pt x="203" y="236"/>
                  </a:lnTo>
                  <a:lnTo>
                    <a:pt x="380" y="97"/>
                  </a:lnTo>
                  <a:lnTo>
                    <a:pt x="380" y="0"/>
                  </a:lnTo>
                  <a:lnTo>
                    <a:pt x="177" y="163"/>
                  </a:lnTo>
                  <a:lnTo>
                    <a:pt x="0" y="7"/>
                  </a:lnTo>
                  <a:lnTo>
                    <a:pt x="0" y="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Rectangle 10"/>
            <p:cNvSpPr>
              <a:spLocks noChangeArrowheads="1"/>
            </p:cNvSpPr>
            <p:nvPr userDrawn="1"/>
          </p:nvSpPr>
          <p:spPr bwMode="auto">
            <a:xfrm>
              <a:off x="5918" y="1228"/>
              <a:ext cx="380" cy="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1"/>
            <p:cNvSpPr>
              <a:spLocks/>
            </p:cNvSpPr>
            <p:nvPr userDrawn="1"/>
          </p:nvSpPr>
          <p:spPr bwMode="auto">
            <a:xfrm>
              <a:off x="5918" y="828"/>
              <a:ext cx="380" cy="312"/>
            </a:xfrm>
            <a:custGeom>
              <a:avLst/>
              <a:gdLst>
                <a:gd name="T0" fmla="*/ 0 w 380"/>
                <a:gd name="T1" fmla="*/ 69 h 312"/>
                <a:gd name="T2" fmla="*/ 279 w 380"/>
                <a:gd name="T3" fmla="*/ 69 h 312"/>
                <a:gd name="T4" fmla="*/ 0 w 380"/>
                <a:gd name="T5" fmla="*/ 220 h 312"/>
                <a:gd name="T6" fmla="*/ 0 w 380"/>
                <a:gd name="T7" fmla="*/ 312 h 312"/>
                <a:gd name="T8" fmla="*/ 380 w 380"/>
                <a:gd name="T9" fmla="*/ 312 h 312"/>
                <a:gd name="T10" fmla="*/ 380 w 380"/>
                <a:gd name="T11" fmla="*/ 241 h 312"/>
                <a:gd name="T12" fmla="*/ 101 w 380"/>
                <a:gd name="T13" fmla="*/ 241 h 312"/>
                <a:gd name="T14" fmla="*/ 380 w 380"/>
                <a:gd name="T15" fmla="*/ 92 h 312"/>
                <a:gd name="T16" fmla="*/ 380 w 380"/>
                <a:gd name="T17" fmla="*/ 0 h 312"/>
                <a:gd name="T18" fmla="*/ 0 w 380"/>
                <a:gd name="T19" fmla="*/ 0 h 312"/>
                <a:gd name="T20" fmla="*/ 0 w 380"/>
                <a:gd name="T21" fmla="*/ 6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 h="312">
                  <a:moveTo>
                    <a:pt x="0" y="69"/>
                  </a:moveTo>
                  <a:lnTo>
                    <a:pt x="279" y="69"/>
                  </a:lnTo>
                  <a:lnTo>
                    <a:pt x="0" y="220"/>
                  </a:lnTo>
                  <a:lnTo>
                    <a:pt x="0" y="312"/>
                  </a:lnTo>
                  <a:lnTo>
                    <a:pt x="380" y="312"/>
                  </a:lnTo>
                  <a:lnTo>
                    <a:pt x="380" y="241"/>
                  </a:lnTo>
                  <a:lnTo>
                    <a:pt x="101" y="241"/>
                  </a:lnTo>
                  <a:lnTo>
                    <a:pt x="380" y="92"/>
                  </a:lnTo>
                  <a:lnTo>
                    <a:pt x="380" y="0"/>
                  </a:lnTo>
                  <a:lnTo>
                    <a:pt x="0" y="0"/>
                  </a:lnTo>
                  <a:lnTo>
                    <a:pt x="0" y="6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2"/>
            <p:cNvSpPr>
              <a:spLocks/>
            </p:cNvSpPr>
            <p:nvPr userDrawn="1"/>
          </p:nvSpPr>
          <p:spPr bwMode="auto">
            <a:xfrm>
              <a:off x="5908" y="505"/>
              <a:ext cx="402" cy="255"/>
            </a:xfrm>
            <a:custGeom>
              <a:avLst/>
              <a:gdLst>
                <a:gd name="T0" fmla="*/ 35 w 170"/>
                <a:gd name="T1" fmla="*/ 12 h 108"/>
                <a:gd name="T2" fmla="*/ 26 w 170"/>
                <a:gd name="T3" fmla="*/ 47 h 108"/>
                <a:gd name="T4" fmla="*/ 47 w 170"/>
                <a:gd name="T5" fmla="*/ 74 h 108"/>
                <a:gd name="T6" fmla="*/ 73 w 170"/>
                <a:gd name="T7" fmla="*/ 38 h 108"/>
                <a:gd name="T8" fmla="*/ 119 w 170"/>
                <a:gd name="T9" fmla="*/ 0 h 108"/>
                <a:gd name="T10" fmla="*/ 170 w 170"/>
                <a:gd name="T11" fmla="*/ 63 h 108"/>
                <a:gd name="T12" fmla="*/ 160 w 170"/>
                <a:gd name="T13" fmla="*/ 108 h 108"/>
                <a:gd name="T14" fmla="*/ 131 w 170"/>
                <a:gd name="T15" fmla="*/ 104 h 108"/>
                <a:gd name="T16" fmla="*/ 143 w 170"/>
                <a:gd name="T17" fmla="*/ 63 h 108"/>
                <a:gd name="T18" fmla="*/ 122 w 170"/>
                <a:gd name="T19" fmla="*/ 34 h 108"/>
                <a:gd name="T20" fmla="*/ 95 w 170"/>
                <a:gd name="T21" fmla="*/ 69 h 108"/>
                <a:gd name="T22" fmla="*/ 50 w 170"/>
                <a:gd name="T23" fmla="*/ 107 h 108"/>
                <a:gd name="T24" fmla="*/ 0 w 170"/>
                <a:gd name="T25" fmla="*/ 49 h 108"/>
                <a:gd name="T26" fmla="*/ 9 w 170"/>
                <a:gd name="T27" fmla="*/ 8 h 108"/>
                <a:gd name="T28" fmla="*/ 35 w 170"/>
                <a:gd name="T29" fmla="*/ 1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108">
                  <a:moveTo>
                    <a:pt x="35" y="12"/>
                  </a:moveTo>
                  <a:cubicBezTo>
                    <a:pt x="29" y="22"/>
                    <a:pt x="26" y="33"/>
                    <a:pt x="26" y="47"/>
                  </a:cubicBezTo>
                  <a:cubicBezTo>
                    <a:pt x="26" y="58"/>
                    <a:pt x="31" y="74"/>
                    <a:pt x="47" y="74"/>
                  </a:cubicBezTo>
                  <a:cubicBezTo>
                    <a:pt x="62" y="74"/>
                    <a:pt x="66" y="55"/>
                    <a:pt x="73" y="38"/>
                  </a:cubicBezTo>
                  <a:cubicBezTo>
                    <a:pt x="82" y="17"/>
                    <a:pt x="93" y="0"/>
                    <a:pt x="119" y="0"/>
                  </a:cubicBezTo>
                  <a:cubicBezTo>
                    <a:pt x="153" y="0"/>
                    <a:pt x="170" y="28"/>
                    <a:pt x="170" y="63"/>
                  </a:cubicBezTo>
                  <a:cubicBezTo>
                    <a:pt x="170" y="81"/>
                    <a:pt x="166" y="97"/>
                    <a:pt x="160" y="108"/>
                  </a:cubicBezTo>
                  <a:cubicBezTo>
                    <a:pt x="131" y="104"/>
                    <a:pt x="131" y="104"/>
                    <a:pt x="131" y="104"/>
                  </a:cubicBezTo>
                  <a:cubicBezTo>
                    <a:pt x="138" y="93"/>
                    <a:pt x="143" y="78"/>
                    <a:pt x="143" y="63"/>
                  </a:cubicBezTo>
                  <a:cubicBezTo>
                    <a:pt x="143" y="47"/>
                    <a:pt x="137" y="34"/>
                    <a:pt x="122" y="34"/>
                  </a:cubicBezTo>
                  <a:cubicBezTo>
                    <a:pt x="107" y="34"/>
                    <a:pt x="102" y="52"/>
                    <a:pt x="95" y="69"/>
                  </a:cubicBezTo>
                  <a:cubicBezTo>
                    <a:pt x="88" y="88"/>
                    <a:pt x="78" y="107"/>
                    <a:pt x="50" y="107"/>
                  </a:cubicBezTo>
                  <a:cubicBezTo>
                    <a:pt x="16" y="107"/>
                    <a:pt x="0" y="78"/>
                    <a:pt x="0" y="49"/>
                  </a:cubicBezTo>
                  <a:cubicBezTo>
                    <a:pt x="0" y="32"/>
                    <a:pt x="3" y="19"/>
                    <a:pt x="9" y="8"/>
                  </a:cubicBezTo>
                  <a:lnTo>
                    <a:pt x="35"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15" name="Text Placeholder 14"/>
          <p:cNvSpPr>
            <a:spLocks noGrp="1"/>
          </p:cNvSpPr>
          <p:nvPr>
            <p:ph type="body" sz="quarter" idx="13" hasCustomPrompt="1"/>
          </p:nvPr>
        </p:nvSpPr>
        <p:spPr>
          <a:xfrm>
            <a:off x="527051" y="3937001"/>
            <a:ext cx="7393516" cy="2275417"/>
          </a:xfrm>
        </p:spPr>
        <p:txBody>
          <a:bodyPr>
            <a:normAutofit/>
          </a:bodyPr>
          <a:lstStyle>
            <a:lvl1pPr>
              <a:defRPr sz="2400"/>
            </a:lvl1pPr>
          </a:lstStyle>
          <a:p>
            <a:pPr lvl="0"/>
            <a:r>
              <a:rPr lang="en-US" dirty="0" smtClean="0"/>
              <a:t>Click to insert additional information</a:t>
            </a:r>
          </a:p>
        </p:txBody>
      </p:sp>
    </p:spTree>
    <p:extLst>
      <p:ext uri="{BB962C8B-B14F-4D97-AF65-F5344CB8AC3E}">
        <p14:creationId xmlns:p14="http://schemas.microsoft.com/office/powerpoint/2010/main" xmlns="" val="21966210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p:txBody>
          <a:bodyPr/>
          <a:lstStyle/>
          <a:p>
            <a:fld id="{DEA2D256-ED4F-42EF-BF94-5E81ACA2949A}" type="datetimeFigureOut">
              <a:rPr lang="en-IE" smtClean="0"/>
              <a:pPr/>
              <a:t>23/06/2017</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D496450-D142-484A-84F0-D3B313DB613B}" type="slidenum">
              <a:rPr lang="en-IE" smtClean="0"/>
              <a:pPr/>
              <a:t>‹#›</a:t>
            </a:fld>
            <a:endParaRPr lang="en-IE"/>
          </a:p>
        </p:txBody>
      </p:sp>
    </p:spTree>
    <p:extLst>
      <p:ext uri="{BB962C8B-B14F-4D97-AF65-F5344CB8AC3E}">
        <p14:creationId xmlns:p14="http://schemas.microsoft.com/office/powerpoint/2010/main" xmlns="" val="2654372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E"/>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EA2D256-ED4F-42EF-BF94-5E81ACA2949A}" type="datetimeFigureOut">
              <a:rPr lang="en-IE" smtClean="0"/>
              <a:pPr/>
              <a:t>23/06/2017</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D496450-D142-484A-84F0-D3B313DB613B}" type="slidenum">
              <a:rPr lang="en-IE" smtClean="0"/>
              <a:pPr/>
              <a:t>‹#›</a:t>
            </a:fld>
            <a:endParaRPr lang="en-IE"/>
          </a:p>
        </p:txBody>
      </p:sp>
    </p:spTree>
    <p:extLst>
      <p:ext uri="{BB962C8B-B14F-4D97-AF65-F5344CB8AC3E}">
        <p14:creationId xmlns:p14="http://schemas.microsoft.com/office/powerpoint/2010/main" xmlns="" val="1831939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Date Placeholder 4"/>
          <p:cNvSpPr>
            <a:spLocks noGrp="1"/>
          </p:cNvSpPr>
          <p:nvPr>
            <p:ph type="dt" sz="half" idx="10"/>
          </p:nvPr>
        </p:nvSpPr>
        <p:spPr/>
        <p:txBody>
          <a:bodyPr/>
          <a:lstStyle/>
          <a:p>
            <a:fld id="{DEA2D256-ED4F-42EF-BF94-5E81ACA2949A}" type="datetimeFigureOut">
              <a:rPr lang="en-IE" smtClean="0"/>
              <a:pPr/>
              <a:t>23/06/2017</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6D496450-D142-484A-84F0-D3B313DB613B}" type="slidenum">
              <a:rPr lang="en-IE" smtClean="0"/>
              <a:pPr/>
              <a:t>‹#›</a:t>
            </a:fld>
            <a:endParaRPr lang="en-IE"/>
          </a:p>
        </p:txBody>
      </p:sp>
    </p:spTree>
    <p:extLst>
      <p:ext uri="{BB962C8B-B14F-4D97-AF65-F5344CB8AC3E}">
        <p14:creationId xmlns:p14="http://schemas.microsoft.com/office/powerpoint/2010/main" xmlns="" val="16191904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E"/>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7" name="Date Placeholder 6"/>
          <p:cNvSpPr>
            <a:spLocks noGrp="1"/>
          </p:cNvSpPr>
          <p:nvPr>
            <p:ph type="dt" sz="half" idx="10"/>
          </p:nvPr>
        </p:nvSpPr>
        <p:spPr/>
        <p:txBody>
          <a:bodyPr/>
          <a:lstStyle/>
          <a:p>
            <a:fld id="{DEA2D256-ED4F-42EF-BF94-5E81ACA2949A}" type="datetimeFigureOut">
              <a:rPr lang="en-IE" smtClean="0"/>
              <a:pPr/>
              <a:t>23/06/2017</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6D496450-D142-484A-84F0-D3B313DB613B}" type="slidenum">
              <a:rPr lang="en-IE" smtClean="0"/>
              <a:pPr/>
              <a:t>‹#›</a:t>
            </a:fld>
            <a:endParaRPr lang="en-IE"/>
          </a:p>
        </p:txBody>
      </p:sp>
    </p:spTree>
    <p:extLst>
      <p:ext uri="{BB962C8B-B14F-4D97-AF65-F5344CB8AC3E}">
        <p14:creationId xmlns:p14="http://schemas.microsoft.com/office/powerpoint/2010/main" xmlns="" val="3598943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Date Placeholder 2"/>
          <p:cNvSpPr>
            <a:spLocks noGrp="1"/>
          </p:cNvSpPr>
          <p:nvPr>
            <p:ph type="dt" sz="half" idx="10"/>
          </p:nvPr>
        </p:nvSpPr>
        <p:spPr/>
        <p:txBody>
          <a:bodyPr/>
          <a:lstStyle/>
          <a:p>
            <a:fld id="{DEA2D256-ED4F-42EF-BF94-5E81ACA2949A}" type="datetimeFigureOut">
              <a:rPr lang="en-IE" smtClean="0"/>
              <a:pPr/>
              <a:t>23/06/2017</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6D496450-D142-484A-84F0-D3B313DB613B}" type="slidenum">
              <a:rPr lang="en-IE" smtClean="0"/>
              <a:pPr/>
              <a:t>‹#›</a:t>
            </a:fld>
            <a:endParaRPr lang="en-IE"/>
          </a:p>
        </p:txBody>
      </p:sp>
    </p:spTree>
    <p:extLst>
      <p:ext uri="{BB962C8B-B14F-4D97-AF65-F5344CB8AC3E}">
        <p14:creationId xmlns:p14="http://schemas.microsoft.com/office/powerpoint/2010/main" xmlns="" val="33098606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A2D256-ED4F-42EF-BF94-5E81ACA2949A}" type="datetimeFigureOut">
              <a:rPr lang="en-IE" smtClean="0"/>
              <a:pPr/>
              <a:t>23/06/2017</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6D496450-D142-484A-84F0-D3B313DB613B}" type="slidenum">
              <a:rPr lang="en-IE" smtClean="0"/>
              <a:pPr/>
              <a:t>‹#›</a:t>
            </a:fld>
            <a:endParaRPr lang="en-IE"/>
          </a:p>
        </p:txBody>
      </p:sp>
    </p:spTree>
    <p:extLst>
      <p:ext uri="{BB962C8B-B14F-4D97-AF65-F5344CB8AC3E}">
        <p14:creationId xmlns:p14="http://schemas.microsoft.com/office/powerpoint/2010/main" xmlns="" val="3145000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E"/>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EA2D256-ED4F-42EF-BF94-5E81ACA2949A}" type="datetimeFigureOut">
              <a:rPr lang="en-IE" smtClean="0"/>
              <a:pPr/>
              <a:t>23/06/2017</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6D496450-D142-484A-84F0-D3B313DB613B}" type="slidenum">
              <a:rPr lang="en-IE" smtClean="0"/>
              <a:pPr/>
              <a:t>‹#›</a:t>
            </a:fld>
            <a:endParaRPr lang="en-IE"/>
          </a:p>
        </p:txBody>
      </p:sp>
    </p:spTree>
    <p:extLst>
      <p:ext uri="{BB962C8B-B14F-4D97-AF65-F5344CB8AC3E}">
        <p14:creationId xmlns:p14="http://schemas.microsoft.com/office/powerpoint/2010/main" xmlns="" val="2301532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EA2D256-ED4F-42EF-BF94-5E81ACA2949A}" type="datetimeFigureOut">
              <a:rPr lang="en-IE" smtClean="0"/>
              <a:pPr/>
              <a:t>23/06/2017</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6D496450-D142-484A-84F0-D3B313DB613B}" type="slidenum">
              <a:rPr lang="en-IE" smtClean="0"/>
              <a:pPr/>
              <a:t>‹#›</a:t>
            </a:fld>
            <a:endParaRPr lang="en-IE"/>
          </a:p>
        </p:txBody>
      </p:sp>
    </p:spTree>
    <p:extLst>
      <p:ext uri="{BB962C8B-B14F-4D97-AF65-F5344CB8AC3E}">
        <p14:creationId xmlns:p14="http://schemas.microsoft.com/office/powerpoint/2010/main" xmlns="" val="2244080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E"/>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A2D256-ED4F-42EF-BF94-5E81ACA2949A}" type="datetimeFigureOut">
              <a:rPr lang="en-IE" smtClean="0"/>
              <a:pPr/>
              <a:t>23/06/2017</a:t>
            </a:fld>
            <a:endParaRPr lang="en-I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496450-D142-484A-84F0-D3B313DB613B}" type="slidenum">
              <a:rPr lang="en-IE" smtClean="0"/>
              <a:pPr/>
              <a:t>‹#›</a:t>
            </a:fld>
            <a:endParaRPr lang="en-IE"/>
          </a:p>
        </p:txBody>
      </p:sp>
    </p:spTree>
    <p:extLst>
      <p:ext uri="{BB962C8B-B14F-4D97-AF65-F5344CB8AC3E}">
        <p14:creationId xmlns:p14="http://schemas.microsoft.com/office/powerpoint/2010/main" xmlns="" val="24807036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E" dirty="0" smtClean="0"/>
              <a:t>Residents Alliance Group </a:t>
            </a:r>
            <a:endParaRPr lang="en-IE" dirty="0"/>
          </a:p>
        </p:txBody>
      </p:sp>
      <p:sp>
        <p:nvSpPr>
          <p:cNvPr id="3" name="Subtitle 2"/>
          <p:cNvSpPr>
            <a:spLocks noGrp="1"/>
          </p:cNvSpPr>
          <p:nvPr>
            <p:ph type="subTitle" idx="1"/>
          </p:nvPr>
        </p:nvSpPr>
        <p:spPr>
          <a:xfrm>
            <a:off x="1524000" y="4200555"/>
            <a:ext cx="9144000" cy="1003213"/>
          </a:xfrm>
        </p:spPr>
        <p:txBody>
          <a:bodyPr/>
          <a:lstStyle/>
          <a:p>
            <a:r>
              <a:rPr lang="en-IE" dirty="0" smtClean="0"/>
              <a:t>Information workshop:  who we are, what is going to happen and how do we participate in it. </a:t>
            </a:r>
            <a:endParaRPr lang="en-I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5360" y="1015427"/>
            <a:ext cx="10081120" cy="1397000"/>
          </a:xfrm>
        </p:spPr>
        <p:txBody>
          <a:bodyPr>
            <a:normAutofit/>
          </a:bodyPr>
          <a:lstStyle/>
          <a:p>
            <a:r>
              <a:rPr lang="en-GB" dirty="0" smtClean="0"/>
              <a:t>Residents Independent Technical Advisor</a:t>
            </a:r>
            <a:br>
              <a:rPr lang="en-GB" dirty="0" smtClean="0"/>
            </a:br>
            <a:r>
              <a:rPr lang="en-GB" dirty="0" smtClean="0"/>
              <a:t>Atkins Team</a:t>
            </a:r>
            <a:endParaRPr lang="en-GB" dirty="0"/>
          </a:p>
        </p:txBody>
      </p:sp>
      <p:sp>
        <p:nvSpPr>
          <p:cNvPr id="6" name="Subtitle 5"/>
          <p:cNvSpPr>
            <a:spLocks noGrp="1"/>
          </p:cNvSpPr>
          <p:nvPr>
            <p:ph type="subTitle" idx="1"/>
          </p:nvPr>
        </p:nvSpPr>
        <p:spPr>
          <a:xfrm>
            <a:off x="527051" y="3236979"/>
            <a:ext cx="7681184" cy="1632181"/>
          </a:xfrm>
        </p:spPr>
        <p:txBody>
          <a:bodyPr>
            <a:normAutofit/>
          </a:bodyPr>
          <a:lstStyle/>
          <a:p>
            <a:pPr marL="457189" indent="-457189">
              <a:buFont typeface="Arial" panose="020B0604020202020204" pitchFamily="34" charset="0"/>
              <a:buChar char="•"/>
            </a:pPr>
            <a:r>
              <a:rPr lang="en-GB" dirty="0" smtClean="0"/>
              <a:t>Martina Finn</a:t>
            </a:r>
          </a:p>
          <a:p>
            <a:pPr marL="457189" indent="-457189">
              <a:buFont typeface="Arial" panose="020B0604020202020204" pitchFamily="34" charset="0"/>
              <a:buChar char="•"/>
            </a:pPr>
            <a:r>
              <a:rPr lang="en-GB" dirty="0" smtClean="0"/>
              <a:t>Jonathan Pickett</a:t>
            </a:r>
          </a:p>
          <a:p>
            <a:pPr marL="457189" indent="-457189">
              <a:buFont typeface="Arial" panose="020B0604020202020204" pitchFamily="34" charset="0"/>
              <a:buChar char="•"/>
            </a:pPr>
            <a:r>
              <a:rPr lang="en-GB" dirty="0" smtClean="0"/>
              <a:t>AJ Browne</a:t>
            </a:r>
          </a:p>
          <a:p>
            <a:endParaRPr lang="en-GB" dirty="0"/>
          </a:p>
        </p:txBody>
      </p:sp>
      <p:sp>
        <p:nvSpPr>
          <p:cNvPr id="3" name="Date Placeholder 2"/>
          <p:cNvSpPr>
            <a:spLocks noGrp="1"/>
          </p:cNvSpPr>
          <p:nvPr>
            <p:ph type="dt" sz="half" idx="10"/>
          </p:nvPr>
        </p:nvSpPr>
        <p:spPr/>
        <p:txBody>
          <a:bodyPr/>
          <a:lstStyle/>
          <a:p>
            <a:fld id="{41050C8A-30F9-4BC3-ADD9-60E0CA07EA70}" type="datetime4">
              <a:rPr lang="en-GB" smtClean="0"/>
              <a:pPr/>
              <a:t>23 June 2017</a:t>
            </a:fld>
            <a:endParaRPr lang="en-GB"/>
          </a:p>
        </p:txBody>
      </p:sp>
      <p:sp>
        <p:nvSpPr>
          <p:cNvPr id="5" name="Slide Number Placeholder 4"/>
          <p:cNvSpPr>
            <a:spLocks noGrp="1"/>
          </p:cNvSpPr>
          <p:nvPr>
            <p:ph type="sldNum" sz="quarter" idx="12"/>
          </p:nvPr>
        </p:nvSpPr>
        <p:spPr/>
        <p:txBody>
          <a:bodyPr/>
          <a:lstStyle/>
          <a:p>
            <a:fld id="{176D42AD-1083-4040-A350-B262F26E2DDE}" type="slidenum">
              <a:rPr lang="en-GB" smtClean="0"/>
              <a:pPr/>
              <a:t>10</a:t>
            </a:fld>
            <a:endParaRPr lang="en-GB"/>
          </a:p>
        </p:txBody>
      </p:sp>
      <p:sp>
        <p:nvSpPr>
          <p:cNvPr id="4" name="Footer Placeholder 3"/>
          <p:cNvSpPr>
            <a:spLocks noGrp="1"/>
          </p:cNvSpPr>
          <p:nvPr>
            <p:ph type="ftr" sz="quarter" idx="11"/>
          </p:nvPr>
        </p:nvSpPr>
        <p:spPr/>
        <p:txBody>
          <a:bodyPr/>
          <a:lstStyle/>
          <a:p>
            <a:r>
              <a:rPr lang="en-IE" smtClean="0"/>
              <a:t>Contains </a:t>
            </a:r>
            <a:r>
              <a:rPr lang="en-IE" i="1" smtClean="0"/>
              <a:t>sensitive </a:t>
            </a:r>
            <a:r>
              <a:rPr lang="en-IE" smtClean="0"/>
              <a:t>information</a:t>
            </a:r>
            <a:endParaRPr lang="en-GB"/>
          </a:p>
        </p:txBody>
      </p:sp>
    </p:spTree>
    <p:extLst>
      <p:ext uri="{BB962C8B-B14F-4D97-AF65-F5344CB8AC3E}">
        <p14:creationId xmlns:p14="http://schemas.microsoft.com/office/powerpoint/2010/main" xmlns="" val="1286287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Role</a:t>
            </a:r>
            <a:endParaRPr lang="en-GB" dirty="0"/>
          </a:p>
        </p:txBody>
      </p:sp>
      <p:sp>
        <p:nvSpPr>
          <p:cNvPr id="3" name="Content Placeholder 2"/>
          <p:cNvSpPr>
            <a:spLocks noGrp="1"/>
          </p:cNvSpPr>
          <p:nvPr>
            <p:ph idx="1"/>
          </p:nvPr>
        </p:nvSpPr>
        <p:spPr>
          <a:xfrm>
            <a:off x="527050" y="1879601"/>
            <a:ext cx="10483849" cy="4332817"/>
          </a:xfrm>
        </p:spPr>
        <p:txBody>
          <a:bodyPr>
            <a:normAutofit/>
          </a:bodyPr>
          <a:lstStyle/>
          <a:p>
            <a:pPr lvl="1"/>
            <a:r>
              <a:rPr lang="en-GB" sz="3200" dirty="0" smtClean="0"/>
              <a:t>Provide independent technical advice to Residents on</a:t>
            </a:r>
          </a:p>
          <a:p>
            <a:pPr marL="673083" lvl="2" indent="-380990"/>
            <a:r>
              <a:rPr lang="en-GB" dirty="0"/>
              <a:t>T</a:t>
            </a:r>
            <a:r>
              <a:rPr lang="en-GB" dirty="0" smtClean="0"/>
              <a:t>he contents of condition surveys carried out on Residents properties</a:t>
            </a:r>
          </a:p>
          <a:p>
            <a:pPr marL="673083" lvl="2" indent="-380990"/>
            <a:r>
              <a:rPr lang="en-GB" dirty="0"/>
              <a:t>T</a:t>
            </a:r>
            <a:r>
              <a:rPr lang="en-GB" dirty="0" smtClean="0"/>
              <a:t>echnical interpretation of Environmental monitoring that will be ongoing during the construction works</a:t>
            </a:r>
          </a:p>
          <a:p>
            <a:pPr marL="673083" lvl="2" indent="-380990"/>
            <a:r>
              <a:rPr lang="en-GB" dirty="0" smtClean="0"/>
              <a:t>Interpretation of the Process and Reporting of the environmental monitoring that will be carried out by the Contractor (that includes dust, noise, vibration, ground water, and construction traffic) </a:t>
            </a:r>
            <a:endParaRPr lang="en-GB" dirty="0"/>
          </a:p>
        </p:txBody>
      </p:sp>
      <p:sp>
        <p:nvSpPr>
          <p:cNvPr id="5" name="Date Placeholder 4"/>
          <p:cNvSpPr>
            <a:spLocks noGrp="1"/>
          </p:cNvSpPr>
          <p:nvPr>
            <p:ph type="dt" sz="half" idx="10"/>
          </p:nvPr>
        </p:nvSpPr>
        <p:spPr/>
        <p:txBody>
          <a:bodyPr/>
          <a:lstStyle/>
          <a:p>
            <a:fld id="{28D013FD-DEBD-41CD-80F6-619FC7C0662A}" type="datetime4">
              <a:rPr lang="en-GB" smtClean="0"/>
              <a:pPr/>
              <a:t>23 June 2017</a:t>
            </a:fld>
            <a:endParaRPr lang="en-GB"/>
          </a:p>
        </p:txBody>
      </p:sp>
      <p:sp>
        <p:nvSpPr>
          <p:cNvPr id="7" name="Slide Number Placeholder 6"/>
          <p:cNvSpPr>
            <a:spLocks noGrp="1"/>
          </p:cNvSpPr>
          <p:nvPr>
            <p:ph type="sldNum" sz="quarter" idx="12"/>
          </p:nvPr>
        </p:nvSpPr>
        <p:spPr/>
        <p:txBody>
          <a:bodyPr/>
          <a:lstStyle/>
          <a:p>
            <a:fld id="{176D42AD-1083-4040-A350-B262F26E2DDE}" type="slidenum">
              <a:rPr lang="en-GB" smtClean="0"/>
              <a:pPr/>
              <a:t>11</a:t>
            </a:fld>
            <a:endParaRPr lang="en-GB"/>
          </a:p>
        </p:txBody>
      </p:sp>
      <p:sp>
        <p:nvSpPr>
          <p:cNvPr id="4" name="Footer Placeholder 3"/>
          <p:cNvSpPr>
            <a:spLocks noGrp="1"/>
          </p:cNvSpPr>
          <p:nvPr>
            <p:ph type="ftr" sz="quarter" idx="11"/>
          </p:nvPr>
        </p:nvSpPr>
        <p:spPr/>
        <p:txBody>
          <a:bodyPr/>
          <a:lstStyle/>
          <a:p>
            <a:r>
              <a:rPr lang="en-IE" smtClean="0"/>
              <a:t>Contains </a:t>
            </a:r>
            <a:r>
              <a:rPr lang="en-IE" i="1" smtClean="0"/>
              <a:t>sensitive </a:t>
            </a:r>
            <a:r>
              <a:rPr lang="en-IE" smtClean="0"/>
              <a:t>information</a:t>
            </a:r>
            <a:endParaRPr lang="en-GB"/>
          </a:p>
        </p:txBody>
      </p:sp>
    </p:spTree>
    <p:extLst>
      <p:ext uri="{BB962C8B-B14F-4D97-AF65-F5344CB8AC3E}">
        <p14:creationId xmlns:p14="http://schemas.microsoft.com/office/powerpoint/2010/main" xmlns="" val="12649438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General Monitoring</a:t>
            </a:r>
            <a:endParaRPr lang="en-GB" dirty="0"/>
          </a:p>
        </p:txBody>
      </p:sp>
      <p:sp>
        <p:nvSpPr>
          <p:cNvPr id="3" name="Content Placeholder 2"/>
          <p:cNvSpPr>
            <a:spLocks noGrp="1"/>
          </p:cNvSpPr>
          <p:nvPr>
            <p:ph idx="1"/>
          </p:nvPr>
        </p:nvSpPr>
        <p:spPr>
          <a:xfrm>
            <a:off x="527051" y="1220755"/>
            <a:ext cx="9889429" cy="4991663"/>
          </a:xfrm>
        </p:spPr>
        <p:txBody>
          <a:bodyPr>
            <a:normAutofit/>
          </a:bodyPr>
          <a:lstStyle/>
          <a:p>
            <a:pPr marL="380990" lvl="1" indent="-380990"/>
            <a:r>
              <a:rPr lang="en-GB" sz="2500" dirty="0" smtClean="0"/>
              <a:t>Monitoring of the following items are included:</a:t>
            </a:r>
          </a:p>
          <a:p>
            <a:pPr lvl="1"/>
            <a:r>
              <a:rPr lang="en-GB" sz="2500" dirty="0"/>
              <a:t>	</a:t>
            </a:r>
            <a:r>
              <a:rPr lang="en-GB" sz="2500" dirty="0" smtClean="0"/>
              <a:t>Dust</a:t>
            </a:r>
          </a:p>
          <a:p>
            <a:pPr lvl="1"/>
            <a:r>
              <a:rPr lang="en-GB" sz="2500" dirty="0"/>
              <a:t>	</a:t>
            </a:r>
            <a:r>
              <a:rPr lang="en-GB" sz="2500" dirty="0" smtClean="0"/>
              <a:t>Noise</a:t>
            </a:r>
          </a:p>
          <a:p>
            <a:pPr lvl="1"/>
            <a:r>
              <a:rPr lang="en-GB" sz="2500" dirty="0"/>
              <a:t>	</a:t>
            </a:r>
            <a:r>
              <a:rPr lang="en-GB" sz="2500" dirty="0" smtClean="0"/>
              <a:t>Vibration</a:t>
            </a:r>
          </a:p>
          <a:p>
            <a:pPr lvl="1"/>
            <a:r>
              <a:rPr lang="en-GB" sz="2500" dirty="0"/>
              <a:t>	</a:t>
            </a:r>
            <a:r>
              <a:rPr lang="en-GB" sz="2500" dirty="0" smtClean="0"/>
              <a:t>Ground Water</a:t>
            </a:r>
          </a:p>
          <a:p>
            <a:pPr lvl="1"/>
            <a:r>
              <a:rPr lang="en-GB" sz="2500" dirty="0" smtClean="0"/>
              <a:t>	Construction Traffic</a:t>
            </a:r>
          </a:p>
          <a:p>
            <a:pPr lvl="1"/>
            <a:r>
              <a:rPr lang="en-GB" sz="2500" dirty="0"/>
              <a:t>	</a:t>
            </a:r>
            <a:r>
              <a:rPr lang="en-GB" sz="2500" dirty="0" smtClean="0"/>
              <a:t>Building Movement</a:t>
            </a:r>
          </a:p>
          <a:p>
            <a:pPr marL="380990" lvl="1" indent="-380990" algn="just"/>
            <a:r>
              <a:rPr lang="en-GB" sz="2500" dirty="0" smtClean="0"/>
              <a:t>The monitoring is put in place to continually monitor the affects of the construction works on the neighbouring properties, residents and environs. Atkins will provide technical interpretation of the monitoring results and any works/modifications arising.</a:t>
            </a:r>
          </a:p>
          <a:p>
            <a:pPr lvl="1"/>
            <a:r>
              <a:rPr lang="en-GB" dirty="0" smtClean="0"/>
              <a:t> </a:t>
            </a:r>
            <a:endParaRPr lang="en-GB" dirty="0"/>
          </a:p>
        </p:txBody>
      </p:sp>
      <p:sp>
        <p:nvSpPr>
          <p:cNvPr id="5" name="Date Placeholder 4"/>
          <p:cNvSpPr>
            <a:spLocks noGrp="1"/>
          </p:cNvSpPr>
          <p:nvPr>
            <p:ph type="dt" sz="half" idx="10"/>
          </p:nvPr>
        </p:nvSpPr>
        <p:spPr/>
        <p:txBody>
          <a:bodyPr/>
          <a:lstStyle/>
          <a:p>
            <a:fld id="{28D013FD-DEBD-41CD-80F6-619FC7C0662A}" type="datetime4">
              <a:rPr lang="en-GB" smtClean="0"/>
              <a:pPr/>
              <a:t>23 June 2017</a:t>
            </a:fld>
            <a:endParaRPr lang="en-GB"/>
          </a:p>
        </p:txBody>
      </p:sp>
      <p:sp>
        <p:nvSpPr>
          <p:cNvPr id="7" name="Slide Number Placeholder 6"/>
          <p:cNvSpPr>
            <a:spLocks noGrp="1"/>
          </p:cNvSpPr>
          <p:nvPr>
            <p:ph type="sldNum" sz="quarter" idx="12"/>
          </p:nvPr>
        </p:nvSpPr>
        <p:spPr/>
        <p:txBody>
          <a:bodyPr/>
          <a:lstStyle/>
          <a:p>
            <a:fld id="{176D42AD-1083-4040-A350-B262F26E2DDE}" type="slidenum">
              <a:rPr lang="en-GB" smtClean="0"/>
              <a:pPr/>
              <a:t>12</a:t>
            </a:fld>
            <a:endParaRPr lang="en-GB"/>
          </a:p>
        </p:txBody>
      </p:sp>
      <p:sp>
        <p:nvSpPr>
          <p:cNvPr id="4" name="Footer Placeholder 3"/>
          <p:cNvSpPr>
            <a:spLocks noGrp="1"/>
          </p:cNvSpPr>
          <p:nvPr>
            <p:ph type="ftr" sz="quarter" idx="11"/>
          </p:nvPr>
        </p:nvSpPr>
        <p:spPr/>
        <p:txBody>
          <a:bodyPr/>
          <a:lstStyle/>
          <a:p>
            <a:r>
              <a:rPr lang="en-IE" smtClean="0"/>
              <a:t>Contains </a:t>
            </a:r>
            <a:r>
              <a:rPr lang="en-IE" i="1" smtClean="0"/>
              <a:t>sensitive </a:t>
            </a:r>
            <a:r>
              <a:rPr lang="en-IE" smtClean="0"/>
              <a:t>information</a:t>
            </a:r>
            <a:endParaRPr lang="en-GB"/>
          </a:p>
        </p:txBody>
      </p:sp>
    </p:spTree>
    <p:extLst>
      <p:ext uri="{BB962C8B-B14F-4D97-AF65-F5344CB8AC3E}">
        <p14:creationId xmlns:p14="http://schemas.microsoft.com/office/powerpoint/2010/main" xmlns="" val="863040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Perimeter Houses</a:t>
            </a:r>
            <a:endParaRPr lang="en-GB" dirty="0"/>
          </a:p>
        </p:txBody>
      </p:sp>
      <p:sp>
        <p:nvSpPr>
          <p:cNvPr id="3" name="Content Placeholder 2"/>
          <p:cNvSpPr>
            <a:spLocks noGrp="1"/>
          </p:cNvSpPr>
          <p:nvPr>
            <p:ph idx="1"/>
          </p:nvPr>
        </p:nvSpPr>
        <p:spPr>
          <a:xfrm>
            <a:off x="527051" y="1879601"/>
            <a:ext cx="9313365" cy="4332817"/>
          </a:xfrm>
        </p:spPr>
        <p:txBody>
          <a:bodyPr/>
          <a:lstStyle/>
          <a:p>
            <a:pPr marL="380990" lvl="1" indent="-380990" algn="just"/>
            <a:r>
              <a:rPr lang="en-GB" dirty="0" smtClean="0"/>
              <a:t>In addition to the General Monitoring an emphasis on Building Movement, Vibration, Noise and Dust Monitoring is placed on the 83no. properties on the immediate perimeter of the Children’s Hospital site. </a:t>
            </a:r>
          </a:p>
          <a:p>
            <a:pPr marL="380990" lvl="1" indent="-380990" algn="just"/>
            <a:r>
              <a:rPr lang="en-IE" dirty="0" smtClean="0"/>
              <a:t>Physical </a:t>
            </a:r>
            <a:r>
              <a:rPr lang="en-IE" dirty="0"/>
              <a:t>monitors including Tell-Tales and Prisms for building movement, Vibration, Noise and Dust Monitors have been installed on properties where a condition survey has been completed and where access was available. Note Vibration, Noise and Dust Monitors are only in certain locations bounding the site.</a:t>
            </a:r>
            <a:endParaRPr lang="en-GB" dirty="0"/>
          </a:p>
        </p:txBody>
      </p:sp>
      <p:sp>
        <p:nvSpPr>
          <p:cNvPr id="5" name="Date Placeholder 4"/>
          <p:cNvSpPr>
            <a:spLocks noGrp="1"/>
          </p:cNvSpPr>
          <p:nvPr>
            <p:ph type="dt" sz="half" idx="10"/>
          </p:nvPr>
        </p:nvSpPr>
        <p:spPr/>
        <p:txBody>
          <a:bodyPr/>
          <a:lstStyle/>
          <a:p>
            <a:fld id="{28D013FD-DEBD-41CD-80F6-619FC7C0662A}" type="datetime4">
              <a:rPr lang="en-GB" smtClean="0"/>
              <a:pPr/>
              <a:t>23 June 2017</a:t>
            </a:fld>
            <a:endParaRPr lang="en-GB"/>
          </a:p>
        </p:txBody>
      </p:sp>
      <p:sp>
        <p:nvSpPr>
          <p:cNvPr id="7" name="Slide Number Placeholder 6"/>
          <p:cNvSpPr>
            <a:spLocks noGrp="1"/>
          </p:cNvSpPr>
          <p:nvPr>
            <p:ph type="sldNum" sz="quarter" idx="12"/>
          </p:nvPr>
        </p:nvSpPr>
        <p:spPr/>
        <p:txBody>
          <a:bodyPr/>
          <a:lstStyle/>
          <a:p>
            <a:fld id="{176D42AD-1083-4040-A350-B262F26E2DDE}" type="slidenum">
              <a:rPr lang="en-GB" smtClean="0"/>
              <a:pPr/>
              <a:t>13</a:t>
            </a:fld>
            <a:endParaRPr lang="en-GB"/>
          </a:p>
        </p:txBody>
      </p:sp>
      <p:sp>
        <p:nvSpPr>
          <p:cNvPr id="4" name="Footer Placeholder 3"/>
          <p:cNvSpPr>
            <a:spLocks noGrp="1"/>
          </p:cNvSpPr>
          <p:nvPr>
            <p:ph type="ftr" sz="quarter" idx="11"/>
          </p:nvPr>
        </p:nvSpPr>
        <p:spPr/>
        <p:txBody>
          <a:bodyPr/>
          <a:lstStyle/>
          <a:p>
            <a:r>
              <a:rPr lang="en-IE" smtClean="0"/>
              <a:t>Contains </a:t>
            </a:r>
            <a:r>
              <a:rPr lang="en-IE" i="1" smtClean="0"/>
              <a:t>sensitive </a:t>
            </a:r>
            <a:r>
              <a:rPr lang="en-IE" smtClean="0"/>
              <a:t>information</a:t>
            </a:r>
            <a:endParaRPr lang="en-GB"/>
          </a:p>
        </p:txBody>
      </p:sp>
    </p:spTree>
    <p:extLst>
      <p:ext uri="{BB962C8B-B14F-4D97-AF65-F5344CB8AC3E}">
        <p14:creationId xmlns:p14="http://schemas.microsoft.com/office/powerpoint/2010/main" xmlns="" val="34472016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General Support</a:t>
            </a:r>
            <a:endParaRPr lang="en-GB" dirty="0"/>
          </a:p>
        </p:txBody>
      </p:sp>
      <p:sp>
        <p:nvSpPr>
          <p:cNvPr id="3" name="Content Placeholder 2"/>
          <p:cNvSpPr>
            <a:spLocks noGrp="1"/>
          </p:cNvSpPr>
          <p:nvPr>
            <p:ph idx="1"/>
          </p:nvPr>
        </p:nvSpPr>
        <p:spPr>
          <a:xfrm>
            <a:off x="527051" y="1879601"/>
            <a:ext cx="9121344" cy="4332817"/>
          </a:xfrm>
        </p:spPr>
        <p:txBody>
          <a:bodyPr>
            <a:normAutofit/>
          </a:bodyPr>
          <a:lstStyle/>
          <a:p>
            <a:pPr marL="380990" lvl="1" indent="-380990" algn="just"/>
            <a:r>
              <a:rPr lang="en-GB" dirty="0"/>
              <a:t>The monitoring is put in place to continually monitor the affects of the construction works on the neighbouring properties, residents and environs. </a:t>
            </a:r>
            <a:r>
              <a:rPr lang="en-GB" dirty="0" smtClean="0"/>
              <a:t>Atkins will provide technical interpretation of the monitoring results and any works/modifications arising.</a:t>
            </a:r>
          </a:p>
          <a:p>
            <a:pPr marL="380990" lvl="1" indent="-380990"/>
            <a:r>
              <a:rPr lang="en-GB" dirty="0" smtClean="0"/>
              <a:t>Any Technical questions, comments, or concerns relating to the works can be addressed to Atkins. </a:t>
            </a:r>
          </a:p>
          <a:p>
            <a:pPr marL="380990" lvl="1" indent="-380990"/>
            <a:r>
              <a:rPr lang="en-GB" dirty="0" smtClean="0"/>
              <a:t>O’Reilly Avenue – Meeting today with NPHDB and their Engineers and </a:t>
            </a:r>
            <a:r>
              <a:rPr lang="en-IE" dirty="0" smtClean="0"/>
              <a:t>they </a:t>
            </a:r>
            <a:r>
              <a:rPr lang="en-IE" dirty="0"/>
              <a:t>are still working on their investigations and solutions for recommencing the </a:t>
            </a:r>
            <a:r>
              <a:rPr lang="en-IE" dirty="0" smtClean="0"/>
              <a:t>works. Suggest </a:t>
            </a:r>
            <a:r>
              <a:rPr lang="en-IE" dirty="0"/>
              <a:t>meeting with ORA residents and </a:t>
            </a:r>
            <a:r>
              <a:rPr lang="en-IE" dirty="0" smtClean="0"/>
              <a:t>their </a:t>
            </a:r>
            <a:r>
              <a:rPr lang="en-IE" dirty="0"/>
              <a:t>Engineer </a:t>
            </a:r>
            <a:r>
              <a:rPr lang="en-IE" dirty="0" smtClean="0"/>
              <a:t>early next week once proposals received. </a:t>
            </a:r>
            <a:endParaRPr lang="en-GB" dirty="0" smtClean="0"/>
          </a:p>
          <a:p>
            <a:pPr lvl="1"/>
            <a:endParaRPr lang="en-GB" dirty="0"/>
          </a:p>
        </p:txBody>
      </p:sp>
      <p:sp>
        <p:nvSpPr>
          <p:cNvPr id="5" name="Date Placeholder 4"/>
          <p:cNvSpPr>
            <a:spLocks noGrp="1"/>
          </p:cNvSpPr>
          <p:nvPr>
            <p:ph type="dt" sz="half" idx="10"/>
          </p:nvPr>
        </p:nvSpPr>
        <p:spPr/>
        <p:txBody>
          <a:bodyPr/>
          <a:lstStyle/>
          <a:p>
            <a:fld id="{28D013FD-DEBD-41CD-80F6-619FC7C0662A}" type="datetime4">
              <a:rPr lang="en-GB" smtClean="0"/>
              <a:pPr/>
              <a:t>23 June 2017</a:t>
            </a:fld>
            <a:endParaRPr lang="en-GB"/>
          </a:p>
        </p:txBody>
      </p:sp>
      <p:sp>
        <p:nvSpPr>
          <p:cNvPr id="7" name="Slide Number Placeholder 6"/>
          <p:cNvSpPr>
            <a:spLocks noGrp="1"/>
          </p:cNvSpPr>
          <p:nvPr>
            <p:ph type="sldNum" sz="quarter" idx="12"/>
          </p:nvPr>
        </p:nvSpPr>
        <p:spPr/>
        <p:txBody>
          <a:bodyPr/>
          <a:lstStyle/>
          <a:p>
            <a:fld id="{176D42AD-1083-4040-A350-B262F26E2DDE}" type="slidenum">
              <a:rPr lang="en-GB" smtClean="0"/>
              <a:pPr/>
              <a:t>14</a:t>
            </a:fld>
            <a:endParaRPr lang="en-GB"/>
          </a:p>
        </p:txBody>
      </p:sp>
      <p:sp>
        <p:nvSpPr>
          <p:cNvPr id="4" name="Footer Placeholder 3"/>
          <p:cNvSpPr>
            <a:spLocks noGrp="1"/>
          </p:cNvSpPr>
          <p:nvPr>
            <p:ph type="ftr" sz="quarter" idx="11"/>
          </p:nvPr>
        </p:nvSpPr>
        <p:spPr/>
        <p:txBody>
          <a:bodyPr/>
          <a:lstStyle/>
          <a:p>
            <a:r>
              <a:rPr lang="en-IE" smtClean="0"/>
              <a:t>Contains </a:t>
            </a:r>
            <a:r>
              <a:rPr lang="en-IE" i="1" smtClean="0"/>
              <a:t>sensitive </a:t>
            </a:r>
            <a:r>
              <a:rPr lang="en-IE" smtClean="0"/>
              <a:t>information</a:t>
            </a:r>
            <a:endParaRPr lang="en-GB"/>
          </a:p>
        </p:txBody>
      </p:sp>
    </p:spTree>
    <p:extLst>
      <p:ext uri="{BB962C8B-B14F-4D97-AF65-F5344CB8AC3E}">
        <p14:creationId xmlns:p14="http://schemas.microsoft.com/office/powerpoint/2010/main" xmlns="" val="30036873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Technical Advisor </a:t>
            </a:r>
            <a:endParaRPr lang="en-IE" dirty="0"/>
          </a:p>
        </p:txBody>
      </p:sp>
      <p:sp>
        <p:nvSpPr>
          <p:cNvPr id="3" name="Content Placeholder 2"/>
          <p:cNvSpPr>
            <a:spLocks noGrp="1"/>
          </p:cNvSpPr>
          <p:nvPr>
            <p:ph idx="1"/>
          </p:nvPr>
        </p:nvSpPr>
        <p:spPr/>
        <p:txBody>
          <a:bodyPr/>
          <a:lstStyle/>
          <a:p>
            <a:endParaRPr lang="en-IE" sz="1400" dirty="0" smtClean="0"/>
          </a:p>
          <a:p>
            <a:endParaRPr lang="en-IE" sz="1400" dirty="0" smtClean="0"/>
          </a:p>
          <a:p>
            <a:endParaRPr lang="en-IE" sz="1400" dirty="0" smtClean="0"/>
          </a:p>
          <a:p>
            <a:r>
              <a:rPr lang="en-IE" sz="1400" dirty="0" smtClean="0"/>
              <a:t>Location of Dust Monitors</a:t>
            </a:r>
            <a:endParaRPr lang="en-IE" sz="1400" dirty="0"/>
          </a:p>
        </p:txBody>
      </p:sp>
      <p:pic>
        <p:nvPicPr>
          <p:cNvPr id="5" name="Picture 4" descr="dust monitors.gif"/>
          <p:cNvPicPr>
            <a:picLocks noChangeAspect="1"/>
          </p:cNvPicPr>
          <p:nvPr/>
        </p:nvPicPr>
        <p:blipFill>
          <a:blip r:embed="rId2" cstate="print"/>
          <a:srcRect l="4542" t="8970" r="5541" b="18545"/>
          <a:stretch>
            <a:fillRect/>
          </a:stretch>
        </p:blipFill>
        <p:spPr>
          <a:xfrm>
            <a:off x="4211781" y="1886989"/>
            <a:ext cx="7980219" cy="4971011"/>
          </a:xfrm>
          <a:prstGeom prst="rect">
            <a:avLst/>
          </a:prstGeom>
        </p:spPr>
      </p:pic>
      <p:pic>
        <p:nvPicPr>
          <p:cNvPr id="6" name="Picture 5" descr="FAC_mobile.png"/>
          <p:cNvPicPr>
            <a:picLocks noChangeAspect="1"/>
          </p:cNvPicPr>
          <p:nvPr/>
        </p:nvPicPr>
        <p:blipFill>
          <a:blip r:embed="rId3" cstate="print"/>
          <a:stretch>
            <a:fillRect/>
          </a:stretch>
        </p:blipFill>
        <p:spPr>
          <a:xfrm>
            <a:off x="203229" y="1901016"/>
            <a:ext cx="3838575" cy="62865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Technical Advisor </a:t>
            </a:r>
            <a:endParaRPr lang="en-IE" dirty="0"/>
          </a:p>
        </p:txBody>
      </p:sp>
      <p:sp>
        <p:nvSpPr>
          <p:cNvPr id="3" name="Content Placeholder 2"/>
          <p:cNvSpPr>
            <a:spLocks noGrp="1"/>
          </p:cNvSpPr>
          <p:nvPr>
            <p:ph idx="1"/>
          </p:nvPr>
        </p:nvSpPr>
        <p:spPr/>
        <p:txBody>
          <a:bodyPr/>
          <a:lstStyle/>
          <a:p>
            <a:endParaRPr lang="en-IE" sz="1400" dirty="0" smtClean="0"/>
          </a:p>
          <a:p>
            <a:endParaRPr lang="en-IE" sz="1400" dirty="0" smtClean="0"/>
          </a:p>
          <a:p>
            <a:endParaRPr lang="en-IE" sz="1400" dirty="0" smtClean="0"/>
          </a:p>
          <a:p>
            <a:endParaRPr lang="en-IE" sz="1400" dirty="0" smtClean="0"/>
          </a:p>
          <a:p>
            <a:r>
              <a:rPr lang="en-IE" sz="1400" dirty="0" smtClean="0"/>
              <a:t>Noise and Vibration Monitors</a:t>
            </a:r>
            <a:endParaRPr lang="en-IE" sz="1400" dirty="0"/>
          </a:p>
        </p:txBody>
      </p:sp>
      <p:pic>
        <p:nvPicPr>
          <p:cNvPr id="5" name="Picture 4" descr="Noise and Vibration.jpg"/>
          <p:cNvPicPr>
            <a:picLocks noChangeAspect="1"/>
          </p:cNvPicPr>
          <p:nvPr/>
        </p:nvPicPr>
        <p:blipFill>
          <a:blip r:embed="rId2" cstate="print"/>
          <a:srcRect l="10911" t="9212" r="4230" b="17091"/>
          <a:stretch>
            <a:fillRect/>
          </a:stretch>
        </p:blipFill>
        <p:spPr>
          <a:xfrm>
            <a:off x="4355870" y="1562793"/>
            <a:ext cx="7531331" cy="5054138"/>
          </a:xfrm>
          <a:prstGeom prst="rect">
            <a:avLst/>
          </a:prstGeom>
        </p:spPr>
      </p:pic>
      <p:pic>
        <p:nvPicPr>
          <p:cNvPr id="6" name="Picture 5" descr="FAC_mobile.png"/>
          <p:cNvPicPr>
            <a:picLocks noChangeAspect="1"/>
          </p:cNvPicPr>
          <p:nvPr/>
        </p:nvPicPr>
        <p:blipFill>
          <a:blip r:embed="rId3" cstate="print"/>
          <a:stretch>
            <a:fillRect/>
          </a:stretch>
        </p:blipFill>
        <p:spPr>
          <a:xfrm>
            <a:off x="469237" y="1535256"/>
            <a:ext cx="3838575" cy="62865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Technical Advisor </a:t>
            </a:r>
            <a:endParaRPr lang="en-IE" dirty="0"/>
          </a:p>
        </p:txBody>
      </p:sp>
      <p:sp>
        <p:nvSpPr>
          <p:cNvPr id="3" name="Content Placeholder 2"/>
          <p:cNvSpPr>
            <a:spLocks noGrp="1"/>
          </p:cNvSpPr>
          <p:nvPr>
            <p:ph idx="1"/>
          </p:nvPr>
        </p:nvSpPr>
        <p:spPr/>
        <p:txBody>
          <a:bodyPr/>
          <a:lstStyle/>
          <a:p>
            <a:endParaRPr lang="en-IE" sz="1400" dirty="0" smtClean="0"/>
          </a:p>
          <a:p>
            <a:endParaRPr lang="en-IE" sz="1400" dirty="0" smtClean="0"/>
          </a:p>
          <a:p>
            <a:endParaRPr lang="en-IE" sz="1400" dirty="0" smtClean="0"/>
          </a:p>
          <a:p>
            <a:endParaRPr lang="en-IE" sz="1400" dirty="0" smtClean="0"/>
          </a:p>
          <a:p>
            <a:r>
              <a:rPr lang="en-IE" sz="1400" dirty="0" smtClean="0"/>
              <a:t>Rodent control locations</a:t>
            </a:r>
            <a:endParaRPr lang="en-IE" sz="1400" dirty="0"/>
          </a:p>
        </p:txBody>
      </p:sp>
      <p:pic>
        <p:nvPicPr>
          <p:cNvPr id="5" name="Picture 4" descr="Rodent controls.jpg"/>
          <p:cNvPicPr>
            <a:picLocks noChangeAspect="1"/>
          </p:cNvPicPr>
          <p:nvPr/>
        </p:nvPicPr>
        <p:blipFill>
          <a:blip r:embed="rId2" cstate="print"/>
          <a:srcRect l="7164" t="9939" r="7227" b="20727"/>
          <a:stretch>
            <a:fillRect/>
          </a:stretch>
        </p:blipFill>
        <p:spPr>
          <a:xfrm>
            <a:off x="4355869" y="1878677"/>
            <a:ext cx="7597832" cy="4754880"/>
          </a:xfrm>
          <a:prstGeom prst="rect">
            <a:avLst/>
          </a:prstGeom>
        </p:spPr>
      </p:pic>
      <p:pic>
        <p:nvPicPr>
          <p:cNvPr id="6" name="Picture 5" descr="FAC_mobile.png"/>
          <p:cNvPicPr>
            <a:picLocks noChangeAspect="1"/>
          </p:cNvPicPr>
          <p:nvPr/>
        </p:nvPicPr>
        <p:blipFill>
          <a:blip r:embed="rId3" cstate="print"/>
          <a:stretch>
            <a:fillRect/>
          </a:stretch>
        </p:blipFill>
        <p:spPr>
          <a:xfrm>
            <a:off x="365760" y="1801264"/>
            <a:ext cx="3838575" cy="62865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Technical Advisor </a:t>
            </a:r>
            <a:endParaRPr lang="en-IE" dirty="0"/>
          </a:p>
        </p:txBody>
      </p:sp>
      <p:sp>
        <p:nvSpPr>
          <p:cNvPr id="3" name="Content Placeholder 2"/>
          <p:cNvSpPr>
            <a:spLocks noGrp="1"/>
          </p:cNvSpPr>
          <p:nvPr>
            <p:ph idx="1"/>
          </p:nvPr>
        </p:nvSpPr>
        <p:spPr/>
        <p:txBody>
          <a:bodyPr/>
          <a:lstStyle/>
          <a:p>
            <a:endParaRPr lang="en-IE" sz="1400" dirty="0" smtClean="0"/>
          </a:p>
          <a:p>
            <a:endParaRPr lang="en-IE" sz="1400" dirty="0" smtClean="0"/>
          </a:p>
          <a:p>
            <a:endParaRPr lang="en-IE" sz="1400" dirty="0" smtClean="0"/>
          </a:p>
          <a:p>
            <a:endParaRPr lang="en-IE" sz="1400" dirty="0" smtClean="0"/>
          </a:p>
          <a:p>
            <a:r>
              <a:rPr lang="en-IE" sz="1400" dirty="0" smtClean="0"/>
              <a:t>3months ahead Demolition</a:t>
            </a:r>
            <a:endParaRPr lang="en-IE" sz="1400" dirty="0"/>
          </a:p>
        </p:txBody>
      </p:sp>
      <p:pic>
        <p:nvPicPr>
          <p:cNvPr id="4" name="Picture 3" descr="3 month ahead demolition.jpg"/>
          <p:cNvPicPr>
            <a:picLocks noChangeAspect="1"/>
          </p:cNvPicPr>
          <p:nvPr/>
        </p:nvPicPr>
        <p:blipFill>
          <a:blip r:embed="rId2" cstate="print"/>
          <a:srcRect l="4542" t="8727" r="4230" b="16849"/>
          <a:stretch>
            <a:fillRect/>
          </a:stretch>
        </p:blipFill>
        <p:spPr>
          <a:xfrm>
            <a:off x="4688378" y="1753985"/>
            <a:ext cx="7148946" cy="5104015"/>
          </a:xfrm>
          <a:prstGeom prst="rect">
            <a:avLst/>
          </a:prstGeom>
        </p:spPr>
      </p:pic>
      <p:pic>
        <p:nvPicPr>
          <p:cNvPr id="5" name="Picture 4" descr="FAC_mobile.png"/>
          <p:cNvPicPr>
            <a:picLocks noChangeAspect="1"/>
          </p:cNvPicPr>
          <p:nvPr/>
        </p:nvPicPr>
        <p:blipFill>
          <a:blip r:embed="rId3" cstate="print"/>
          <a:stretch>
            <a:fillRect/>
          </a:stretch>
        </p:blipFill>
        <p:spPr>
          <a:xfrm>
            <a:off x="399011" y="1784637"/>
            <a:ext cx="3838575" cy="62865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Technical Advisor </a:t>
            </a:r>
            <a:endParaRPr lang="en-IE" dirty="0"/>
          </a:p>
        </p:txBody>
      </p:sp>
      <p:sp>
        <p:nvSpPr>
          <p:cNvPr id="3" name="Content Placeholder 2"/>
          <p:cNvSpPr>
            <a:spLocks noGrp="1"/>
          </p:cNvSpPr>
          <p:nvPr>
            <p:ph idx="1"/>
          </p:nvPr>
        </p:nvSpPr>
        <p:spPr/>
        <p:txBody>
          <a:bodyPr/>
          <a:lstStyle/>
          <a:p>
            <a:endParaRPr lang="en-IE" sz="1400" dirty="0" smtClean="0"/>
          </a:p>
          <a:p>
            <a:endParaRPr lang="en-IE" sz="1400" dirty="0" smtClean="0"/>
          </a:p>
          <a:p>
            <a:endParaRPr lang="en-IE" sz="1400" dirty="0" smtClean="0"/>
          </a:p>
          <a:p>
            <a:endParaRPr lang="en-IE" sz="1400" dirty="0" smtClean="0"/>
          </a:p>
          <a:p>
            <a:r>
              <a:rPr lang="en-IE" sz="1400" dirty="0" smtClean="0"/>
              <a:t>3 month ahead bulk excavation </a:t>
            </a:r>
            <a:endParaRPr lang="en-IE" sz="1400" dirty="0"/>
          </a:p>
        </p:txBody>
      </p:sp>
      <p:pic>
        <p:nvPicPr>
          <p:cNvPr id="6" name="Picture 5" descr="3mointh bulk excavation June.jpg"/>
          <p:cNvPicPr>
            <a:picLocks noChangeAspect="1"/>
          </p:cNvPicPr>
          <p:nvPr/>
        </p:nvPicPr>
        <p:blipFill>
          <a:blip r:embed="rId2" cstate="print"/>
          <a:srcRect l="15594" t="16242" r="5541" b="18546"/>
          <a:stretch>
            <a:fillRect/>
          </a:stretch>
        </p:blipFill>
        <p:spPr>
          <a:xfrm>
            <a:off x="4854632" y="2061556"/>
            <a:ext cx="6999317" cy="4472248"/>
          </a:xfrm>
          <a:prstGeom prst="rect">
            <a:avLst/>
          </a:prstGeom>
        </p:spPr>
      </p:pic>
      <p:pic>
        <p:nvPicPr>
          <p:cNvPr id="7" name="Picture 6" descr="FAC_mobile.png"/>
          <p:cNvPicPr>
            <a:picLocks noChangeAspect="1"/>
          </p:cNvPicPr>
          <p:nvPr/>
        </p:nvPicPr>
        <p:blipFill>
          <a:blip r:embed="rId3" cstate="print"/>
          <a:stretch>
            <a:fillRect/>
          </a:stretch>
        </p:blipFill>
        <p:spPr>
          <a:xfrm>
            <a:off x="435985" y="1851140"/>
            <a:ext cx="3838575" cy="62865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Purpose of the Meeting</a:t>
            </a:r>
            <a:endParaRPr lang="en-IE" dirty="0"/>
          </a:p>
        </p:txBody>
      </p:sp>
      <p:sp>
        <p:nvSpPr>
          <p:cNvPr id="3" name="Content Placeholder 2"/>
          <p:cNvSpPr>
            <a:spLocks noGrp="1"/>
          </p:cNvSpPr>
          <p:nvPr>
            <p:ph idx="1"/>
          </p:nvPr>
        </p:nvSpPr>
        <p:spPr/>
        <p:txBody>
          <a:bodyPr>
            <a:normAutofit/>
          </a:bodyPr>
          <a:lstStyle/>
          <a:p>
            <a:pPr marL="0" lvl="0" indent="0" fontAlgn="base">
              <a:lnSpc>
                <a:spcPct val="100000"/>
              </a:lnSpc>
              <a:spcBef>
                <a:spcPct val="0"/>
              </a:spcBef>
              <a:spcAft>
                <a:spcPct val="0"/>
              </a:spcAft>
              <a:buNone/>
            </a:pPr>
            <a:r>
              <a:rPr lang="en-IE" dirty="0" smtClean="0">
                <a:ea typeface="Calibri" pitchFamily="34" charset="0"/>
                <a:cs typeface="Arial" pitchFamily="34" charset="0"/>
              </a:rPr>
              <a:t>To bring the various active groups together at the start of process</a:t>
            </a:r>
          </a:p>
          <a:p>
            <a:pPr marL="0" lvl="0" indent="0" fontAlgn="base">
              <a:lnSpc>
                <a:spcPct val="100000"/>
              </a:lnSpc>
              <a:spcBef>
                <a:spcPct val="0"/>
              </a:spcBef>
              <a:spcAft>
                <a:spcPct val="0"/>
              </a:spcAft>
              <a:buNone/>
            </a:pPr>
            <a:endParaRPr lang="en-IE" dirty="0" smtClean="0">
              <a:ea typeface="Calibri" pitchFamily="34" charset="0"/>
              <a:cs typeface="Arial" pitchFamily="34" charset="0"/>
            </a:endParaRPr>
          </a:p>
          <a:p>
            <a:pPr marL="0" lvl="0" indent="0" fontAlgn="base">
              <a:lnSpc>
                <a:spcPct val="100000"/>
              </a:lnSpc>
              <a:spcBef>
                <a:spcPct val="0"/>
              </a:spcBef>
              <a:spcAft>
                <a:spcPct val="0"/>
              </a:spcAft>
              <a:buNone/>
            </a:pPr>
            <a:r>
              <a:rPr lang="en-IE" dirty="0" smtClean="0">
                <a:ea typeface="Calibri" pitchFamily="34" charset="0"/>
                <a:cs typeface="Arial" pitchFamily="34" charset="0"/>
              </a:rPr>
              <a:t>To provide an overview of the support package in place to support the resident groups and others participate in the process. </a:t>
            </a:r>
          </a:p>
          <a:p>
            <a:pPr marL="0" lvl="0" indent="0" fontAlgn="base">
              <a:lnSpc>
                <a:spcPct val="100000"/>
              </a:lnSpc>
              <a:spcBef>
                <a:spcPct val="0"/>
              </a:spcBef>
              <a:spcAft>
                <a:spcPct val="0"/>
              </a:spcAft>
              <a:buNone/>
            </a:pPr>
            <a:endParaRPr lang="en-IE" sz="4000" dirty="0" smtClean="0">
              <a:cs typeface="Arial" pitchFamily="34" charset="0"/>
            </a:endParaRPr>
          </a:p>
          <a:p>
            <a:pPr marL="0" lvl="0" indent="0" fontAlgn="base">
              <a:lnSpc>
                <a:spcPct val="100000"/>
              </a:lnSpc>
              <a:spcBef>
                <a:spcPct val="0"/>
              </a:spcBef>
              <a:spcAft>
                <a:spcPct val="0"/>
              </a:spcAft>
              <a:buNone/>
            </a:pPr>
            <a:r>
              <a:rPr lang="en-IE" dirty="0" smtClean="0">
                <a:cs typeface="Arial" pitchFamily="34" charset="0"/>
              </a:rPr>
              <a:t>To review the NCH work schedule going forward</a:t>
            </a:r>
          </a:p>
          <a:p>
            <a:pPr marL="0" lvl="0" indent="0" fontAlgn="base">
              <a:lnSpc>
                <a:spcPct val="100000"/>
              </a:lnSpc>
              <a:spcBef>
                <a:spcPct val="0"/>
              </a:spcBef>
              <a:spcAft>
                <a:spcPct val="0"/>
              </a:spcAft>
              <a:buNone/>
            </a:pPr>
            <a:endParaRPr lang="en-IE" dirty="0" smtClean="0">
              <a:cs typeface="Arial" pitchFamily="34" charset="0"/>
            </a:endParaRPr>
          </a:p>
          <a:p>
            <a:pPr marL="0" lvl="0" indent="0" fontAlgn="base">
              <a:lnSpc>
                <a:spcPct val="100000"/>
              </a:lnSpc>
              <a:spcBef>
                <a:spcPct val="0"/>
              </a:spcBef>
              <a:spcAft>
                <a:spcPct val="0"/>
              </a:spcAft>
              <a:buNone/>
            </a:pPr>
            <a:r>
              <a:rPr lang="en-IE" dirty="0" smtClean="0">
                <a:cs typeface="Arial" pitchFamily="34" charset="0"/>
              </a:rPr>
              <a:t>To  agree the next steps in the process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Technical Advisor </a:t>
            </a:r>
            <a:endParaRPr lang="en-IE" dirty="0"/>
          </a:p>
        </p:txBody>
      </p:sp>
      <p:sp>
        <p:nvSpPr>
          <p:cNvPr id="3" name="Content Placeholder 2"/>
          <p:cNvSpPr>
            <a:spLocks noGrp="1"/>
          </p:cNvSpPr>
          <p:nvPr>
            <p:ph idx="1"/>
          </p:nvPr>
        </p:nvSpPr>
        <p:spPr/>
        <p:txBody>
          <a:bodyPr/>
          <a:lstStyle/>
          <a:p>
            <a:endParaRPr lang="en-IE" sz="1400" dirty="0" smtClean="0"/>
          </a:p>
          <a:p>
            <a:endParaRPr lang="en-IE" sz="1400" dirty="0" smtClean="0"/>
          </a:p>
          <a:p>
            <a:endParaRPr lang="en-IE" sz="1400" dirty="0" smtClean="0"/>
          </a:p>
          <a:p>
            <a:endParaRPr lang="en-IE" sz="1400" dirty="0" smtClean="0"/>
          </a:p>
          <a:p>
            <a:endParaRPr lang="en-IE" sz="1400" dirty="0" smtClean="0"/>
          </a:p>
          <a:p>
            <a:r>
              <a:rPr lang="en-IE" sz="1400" dirty="0" smtClean="0"/>
              <a:t>3 months ahead piling location</a:t>
            </a:r>
            <a:endParaRPr lang="en-IE" sz="1400" dirty="0"/>
          </a:p>
        </p:txBody>
      </p:sp>
      <p:pic>
        <p:nvPicPr>
          <p:cNvPr id="5" name="Picture 4" descr="3month piling June.jpg"/>
          <p:cNvPicPr>
            <a:picLocks noChangeAspect="1"/>
          </p:cNvPicPr>
          <p:nvPr/>
        </p:nvPicPr>
        <p:blipFill>
          <a:blip r:embed="rId2" cstate="print"/>
          <a:srcRect l="19341" t="8727" r="6290" b="17333"/>
          <a:stretch>
            <a:fillRect/>
          </a:stretch>
        </p:blipFill>
        <p:spPr>
          <a:xfrm>
            <a:off x="5209309" y="1388225"/>
            <a:ext cx="6600306" cy="5070764"/>
          </a:xfrm>
          <a:prstGeom prst="rect">
            <a:avLst/>
          </a:prstGeom>
        </p:spPr>
      </p:pic>
      <p:pic>
        <p:nvPicPr>
          <p:cNvPr id="7" name="Picture 6" descr="FAC_mobile.png"/>
          <p:cNvPicPr>
            <a:picLocks noChangeAspect="1"/>
          </p:cNvPicPr>
          <p:nvPr/>
        </p:nvPicPr>
        <p:blipFill>
          <a:blip r:embed="rId3" cstate="print"/>
          <a:stretch>
            <a:fillRect/>
          </a:stretch>
        </p:blipFill>
        <p:spPr>
          <a:xfrm>
            <a:off x="648393" y="1734761"/>
            <a:ext cx="3838575" cy="62865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Next Steps</a:t>
            </a:r>
            <a:endParaRPr lang="en-IE" dirty="0"/>
          </a:p>
        </p:txBody>
      </p:sp>
      <p:sp>
        <p:nvSpPr>
          <p:cNvPr id="3" name="Content Placeholder 2"/>
          <p:cNvSpPr>
            <a:spLocks noGrp="1"/>
          </p:cNvSpPr>
          <p:nvPr>
            <p:ph idx="1"/>
          </p:nvPr>
        </p:nvSpPr>
        <p:spPr/>
        <p:txBody>
          <a:bodyPr/>
          <a:lstStyle/>
          <a:p>
            <a:r>
              <a:rPr lang="en-IE" dirty="0" smtClean="0"/>
              <a:t>“O’Reilly Ave”</a:t>
            </a:r>
          </a:p>
          <a:p>
            <a:endParaRPr lang="en-IE" dirty="0" smtClean="0"/>
          </a:p>
          <a:p>
            <a:r>
              <a:rPr lang="en-IE" dirty="0" smtClean="0"/>
              <a:t>Information Hub</a:t>
            </a:r>
          </a:p>
          <a:p>
            <a:endParaRPr lang="en-IE" dirty="0" smtClean="0"/>
          </a:p>
          <a:p>
            <a:endParaRPr lang="en-IE" dirty="0" smtClean="0"/>
          </a:p>
          <a:p>
            <a:r>
              <a:rPr lang="en-IE" dirty="0" smtClean="0"/>
              <a:t>……………………. Another meeting </a:t>
            </a:r>
          </a:p>
          <a:p>
            <a:endParaRPr lang="en-IE" dirty="0"/>
          </a:p>
        </p:txBody>
      </p:sp>
      <p:sp>
        <p:nvSpPr>
          <p:cNvPr id="4" name="TextBox 3"/>
          <p:cNvSpPr txBox="1"/>
          <p:nvPr/>
        </p:nvSpPr>
        <p:spPr>
          <a:xfrm>
            <a:off x="6690732" y="735981"/>
            <a:ext cx="4973443" cy="1477328"/>
          </a:xfrm>
          <a:prstGeom prst="rect">
            <a:avLst/>
          </a:prstGeom>
          <a:noFill/>
        </p:spPr>
        <p:txBody>
          <a:bodyPr wrap="square" rtlCol="0">
            <a:spAutoFit/>
          </a:bodyPr>
          <a:lstStyle/>
          <a:p>
            <a:r>
              <a:rPr lang="en-IE" dirty="0" smtClean="0"/>
              <a:t>Use existing template CCS and review work programme in O Reilly Ave</a:t>
            </a:r>
          </a:p>
          <a:p>
            <a:r>
              <a:rPr lang="en-IE" dirty="0" smtClean="0"/>
              <a:t>To issue report for next PMC</a:t>
            </a:r>
          </a:p>
          <a:p>
            <a:r>
              <a:rPr lang="en-IE" dirty="0" smtClean="0"/>
              <a:t>To Have recommendations on  “Good Neighbourly Practice”</a:t>
            </a:r>
            <a:endParaRPr lang="en-IE" dirty="0"/>
          </a:p>
        </p:txBody>
      </p:sp>
      <p:sp>
        <p:nvSpPr>
          <p:cNvPr id="5" name="TextBox 4"/>
          <p:cNvSpPr txBox="1"/>
          <p:nvPr/>
        </p:nvSpPr>
        <p:spPr>
          <a:xfrm>
            <a:off x="7668323" y="2048106"/>
            <a:ext cx="3215267" cy="2308324"/>
          </a:xfrm>
          <a:prstGeom prst="rect">
            <a:avLst/>
          </a:prstGeom>
          <a:noFill/>
        </p:spPr>
        <p:txBody>
          <a:bodyPr wrap="square" rtlCol="0">
            <a:spAutoFit/>
          </a:bodyPr>
          <a:lstStyle/>
          <a:p>
            <a:r>
              <a:rPr lang="en-IE" dirty="0" smtClean="0"/>
              <a:t>WEB site up and populated with</a:t>
            </a:r>
          </a:p>
          <a:p>
            <a:pPr lvl="1"/>
            <a:r>
              <a:rPr lang="en-IE" dirty="0" smtClean="0"/>
              <a:t>Work Schedule, by time and area</a:t>
            </a:r>
          </a:p>
          <a:p>
            <a:pPr lvl="1"/>
            <a:r>
              <a:rPr lang="en-IE" dirty="0" smtClean="0"/>
              <a:t>Monitoring process</a:t>
            </a:r>
          </a:p>
          <a:p>
            <a:pPr lvl="1"/>
            <a:r>
              <a:rPr lang="en-IE" dirty="0" smtClean="0"/>
              <a:t>Guidelines etc</a:t>
            </a:r>
          </a:p>
          <a:p>
            <a:r>
              <a:rPr lang="en-IE" dirty="0" smtClean="0"/>
              <a:t>Communication lists</a:t>
            </a:r>
          </a:p>
          <a:p>
            <a:r>
              <a:rPr lang="en-IE" dirty="0" smtClean="0"/>
              <a:t>Community Gain</a:t>
            </a:r>
          </a:p>
          <a:p>
            <a:endParaRPr lang="en-IE" dirty="0"/>
          </a:p>
        </p:txBody>
      </p:sp>
      <p:sp>
        <p:nvSpPr>
          <p:cNvPr id="6" name="TextBox 5"/>
          <p:cNvSpPr txBox="1"/>
          <p:nvPr/>
        </p:nvSpPr>
        <p:spPr>
          <a:xfrm>
            <a:off x="7352372" y="4185424"/>
            <a:ext cx="3843452" cy="2862322"/>
          </a:xfrm>
          <a:prstGeom prst="rect">
            <a:avLst/>
          </a:prstGeom>
          <a:noFill/>
        </p:spPr>
        <p:txBody>
          <a:bodyPr wrap="square" rtlCol="0">
            <a:spAutoFit/>
          </a:bodyPr>
          <a:lstStyle/>
          <a:p>
            <a:r>
              <a:rPr lang="en-IE" dirty="0" smtClean="0"/>
              <a:t>Structure of how we do business.</a:t>
            </a:r>
          </a:p>
          <a:p>
            <a:r>
              <a:rPr lang="en-IE" dirty="0" smtClean="0"/>
              <a:t>Umbrella Group</a:t>
            </a:r>
          </a:p>
          <a:p>
            <a:r>
              <a:rPr lang="en-IE" dirty="0" smtClean="0"/>
              <a:t>Sub Groups; </a:t>
            </a:r>
          </a:p>
          <a:p>
            <a:pPr>
              <a:buFont typeface="Arial" pitchFamily="34" charset="0"/>
              <a:buChar char="•"/>
            </a:pPr>
            <a:r>
              <a:rPr lang="en-IE" dirty="0" smtClean="0"/>
              <a:t>monitoring/schedule</a:t>
            </a:r>
          </a:p>
          <a:p>
            <a:pPr>
              <a:buFont typeface="Arial" pitchFamily="34" charset="0"/>
              <a:buChar char="•"/>
            </a:pPr>
            <a:r>
              <a:rPr lang="en-IE" dirty="0" smtClean="0"/>
              <a:t>Planning</a:t>
            </a:r>
          </a:p>
          <a:p>
            <a:pPr>
              <a:buFont typeface="Arial" pitchFamily="34" charset="0"/>
              <a:buChar char="•"/>
            </a:pPr>
            <a:r>
              <a:rPr lang="en-IE" dirty="0" smtClean="0"/>
              <a:t>Traffic</a:t>
            </a:r>
          </a:p>
          <a:p>
            <a:pPr>
              <a:buFont typeface="Arial" pitchFamily="34" charset="0"/>
              <a:buChar char="•"/>
            </a:pPr>
            <a:r>
              <a:rPr lang="en-IE" dirty="0" smtClean="0"/>
              <a:t>Community Gain</a:t>
            </a:r>
          </a:p>
          <a:p>
            <a:pPr>
              <a:buFont typeface="Arial" pitchFamily="34" charset="0"/>
              <a:buChar char="•"/>
            </a:pPr>
            <a:r>
              <a:rPr lang="en-IE" dirty="0" smtClean="0"/>
              <a:t>Communications</a:t>
            </a:r>
          </a:p>
          <a:p>
            <a:pPr>
              <a:buFont typeface="Arial" pitchFamily="34" charset="0"/>
              <a:buChar char="•"/>
            </a:pPr>
            <a:r>
              <a:rPr lang="en-IE" dirty="0" smtClean="0"/>
              <a:t>Other</a:t>
            </a:r>
          </a:p>
          <a:p>
            <a:endParaRPr lang="en-I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Forum</a:t>
            </a:r>
            <a:endParaRPr lang="en-IE"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Agenda</a:t>
            </a:r>
            <a:endParaRPr lang="en-IE" dirty="0"/>
          </a:p>
        </p:txBody>
      </p:sp>
      <p:sp>
        <p:nvSpPr>
          <p:cNvPr id="21505" name="Rectangle 1"/>
          <p:cNvSpPr>
            <a:spLocks noChangeArrowheads="1"/>
          </p:cNvSpPr>
          <p:nvPr/>
        </p:nvSpPr>
        <p:spPr bwMode="auto">
          <a:xfrm>
            <a:off x="3973484" y="676755"/>
            <a:ext cx="5918662"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n-IE" sz="2000" b="0" i="0" u="none" strike="noStrike" cap="none" normalizeH="0" baseline="0" dirty="0" smtClean="0">
                <a:ln>
                  <a:noFill/>
                </a:ln>
                <a:solidFill>
                  <a:schemeClr val="tx1"/>
                </a:solidFill>
                <a:effectLst/>
                <a:ea typeface="Times New Roman" pitchFamily="18" charset="0"/>
                <a:cs typeface="Arial" pitchFamily="34" charset="0"/>
              </a:rPr>
              <a:t>Welcomes and introductions</a:t>
            </a:r>
            <a:endParaRPr kumimoji="0" lang="en-IE" sz="2000" b="0" i="0" u="none" strike="noStrike" cap="none" normalizeH="0" baseline="0" dirty="0" smtClean="0">
              <a:ln>
                <a:noFill/>
              </a:ln>
              <a:solidFill>
                <a:schemeClr val="tx1"/>
              </a:solidFill>
              <a:effectLst/>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n-IE" sz="2000" b="0" i="0" u="none" strike="noStrike" cap="none" normalizeH="0" baseline="0" dirty="0" smtClean="0">
                <a:ln>
                  <a:noFill/>
                </a:ln>
                <a:solidFill>
                  <a:schemeClr val="tx1"/>
                </a:solidFill>
                <a:effectLst/>
                <a:ea typeface="Times New Roman" pitchFamily="18" charset="0"/>
                <a:cs typeface="Arial" pitchFamily="34" charset="0"/>
              </a:rPr>
              <a:t>Background </a:t>
            </a:r>
            <a:endParaRPr kumimoji="0" lang="en-IE" sz="2000" b="0" i="0" u="none" strike="noStrike" cap="none" normalizeH="0" baseline="0" dirty="0" smtClean="0">
              <a:ln>
                <a:noFill/>
              </a:ln>
              <a:solidFill>
                <a:schemeClr val="tx1"/>
              </a:solidFill>
              <a:effectLst/>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n-IE" sz="2000" b="0" i="0" u="none" strike="noStrike" cap="none" normalizeH="0" baseline="0" dirty="0" smtClean="0">
                <a:ln>
                  <a:noFill/>
                </a:ln>
                <a:solidFill>
                  <a:schemeClr val="tx1"/>
                </a:solidFill>
                <a:effectLst/>
                <a:ea typeface="Times New Roman" pitchFamily="18" charset="0"/>
                <a:cs typeface="Arial" pitchFamily="34" charset="0"/>
              </a:rPr>
              <a:t>Residents Group Context</a:t>
            </a:r>
            <a:endParaRPr kumimoji="0" lang="en-IE" sz="2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n-IE" sz="2000" b="0" i="0" u="none" strike="noStrike" cap="none" normalizeH="0" baseline="0" dirty="0" smtClean="0">
                <a:ln>
                  <a:noFill/>
                </a:ln>
                <a:solidFill>
                  <a:schemeClr val="tx1"/>
                </a:solidFill>
                <a:effectLst/>
                <a:ea typeface="Times New Roman" pitchFamily="18" charset="0"/>
                <a:cs typeface="Arial" pitchFamily="34" charset="0"/>
              </a:rPr>
              <a:t>Community Facilitator</a:t>
            </a:r>
            <a:endParaRPr kumimoji="0" lang="en-IE" sz="2000" b="0" i="0" u="none" strike="noStrike" cap="none" normalizeH="0" baseline="0" dirty="0" smtClean="0">
              <a:ln>
                <a:noFill/>
              </a:ln>
              <a:solidFill>
                <a:schemeClr val="tx1"/>
              </a:solidFill>
              <a:effectLst/>
              <a:cs typeface="Arial" pitchFamily="34" charset="0"/>
            </a:endParaRPr>
          </a:p>
          <a:p>
            <a:pPr lvl="1" eaLnBrk="0" fontAlgn="base" hangingPunct="0">
              <a:spcBef>
                <a:spcPct val="0"/>
              </a:spcBef>
              <a:spcAft>
                <a:spcPct val="0"/>
              </a:spcAft>
            </a:pPr>
            <a:r>
              <a:rPr kumimoji="0" lang="en-IE" sz="2000" b="0" i="0" u="none" strike="noStrike" cap="none" normalizeH="0" baseline="0" dirty="0" smtClean="0">
                <a:ln>
                  <a:noFill/>
                </a:ln>
                <a:solidFill>
                  <a:schemeClr val="tx1"/>
                </a:solidFill>
                <a:effectLst/>
                <a:ea typeface="Calibri" pitchFamily="34" charset="0"/>
                <a:cs typeface="Arial" pitchFamily="34" charset="0"/>
              </a:rPr>
              <a:t>Role</a:t>
            </a:r>
            <a:endParaRPr kumimoji="0" lang="en-IE" sz="2000" b="0" i="0" u="none" strike="noStrike" cap="none" normalizeH="0" baseline="0" dirty="0" smtClean="0">
              <a:ln>
                <a:noFill/>
              </a:ln>
              <a:solidFill>
                <a:schemeClr val="tx1"/>
              </a:solidFill>
              <a:effectLst/>
              <a:cs typeface="Arial" pitchFamily="34" charset="0"/>
            </a:endParaRPr>
          </a:p>
          <a:p>
            <a:pPr lvl="1" eaLnBrk="0" fontAlgn="base" hangingPunct="0">
              <a:spcBef>
                <a:spcPct val="0"/>
              </a:spcBef>
              <a:spcAft>
                <a:spcPct val="0"/>
              </a:spcAft>
            </a:pPr>
            <a:r>
              <a:rPr kumimoji="0" lang="en-IE" sz="2000" b="0" i="0" u="none" strike="noStrike" cap="none" normalizeH="0" baseline="0" dirty="0" smtClean="0">
                <a:ln>
                  <a:noFill/>
                </a:ln>
                <a:solidFill>
                  <a:schemeClr val="tx1"/>
                </a:solidFill>
                <a:effectLst/>
                <a:ea typeface="Calibri" pitchFamily="34" charset="0"/>
                <a:cs typeface="Arial" pitchFamily="34" charset="0"/>
              </a:rPr>
              <a:t>Tasks</a:t>
            </a:r>
            <a:endParaRPr kumimoji="0" lang="en-IE" sz="2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n-IE" sz="2000" b="0" i="0" u="none" strike="noStrike" cap="none" normalizeH="0" baseline="0" dirty="0" smtClean="0">
                <a:ln>
                  <a:noFill/>
                </a:ln>
                <a:solidFill>
                  <a:schemeClr val="tx1"/>
                </a:solidFill>
                <a:effectLst/>
                <a:ea typeface="Times New Roman" pitchFamily="18" charset="0"/>
                <a:cs typeface="Arial" pitchFamily="34" charset="0"/>
              </a:rPr>
              <a:t>Technical Support Atkins Global </a:t>
            </a:r>
            <a:endParaRPr kumimoji="0" lang="en-IE" sz="2000" b="0" i="0" u="none" strike="noStrike" cap="none" normalizeH="0" baseline="0" dirty="0" smtClean="0">
              <a:ln>
                <a:noFill/>
              </a:ln>
              <a:solidFill>
                <a:schemeClr val="tx1"/>
              </a:solidFill>
              <a:effectLst/>
              <a:cs typeface="Arial" pitchFamily="34" charset="0"/>
            </a:endParaRPr>
          </a:p>
          <a:p>
            <a:pPr lvl="1" eaLnBrk="0" fontAlgn="base" hangingPunct="0">
              <a:spcBef>
                <a:spcPct val="0"/>
              </a:spcBef>
              <a:spcAft>
                <a:spcPct val="0"/>
              </a:spcAft>
            </a:pPr>
            <a:r>
              <a:rPr kumimoji="0" lang="en-IE" sz="2000" b="0" i="0" u="none" strike="noStrike" cap="none" normalizeH="0" baseline="0" dirty="0" smtClean="0">
                <a:ln>
                  <a:noFill/>
                </a:ln>
                <a:solidFill>
                  <a:schemeClr val="tx1"/>
                </a:solidFill>
                <a:effectLst/>
                <a:ea typeface="Calibri" pitchFamily="34" charset="0"/>
                <a:cs typeface="Arial" pitchFamily="34" charset="0"/>
              </a:rPr>
              <a:t>Role</a:t>
            </a:r>
            <a:endParaRPr kumimoji="0" lang="en-IE" sz="2000" b="0" i="0" u="none" strike="noStrike" cap="none" normalizeH="0" baseline="0" dirty="0" smtClean="0">
              <a:ln>
                <a:noFill/>
              </a:ln>
              <a:solidFill>
                <a:schemeClr val="tx1"/>
              </a:solidFill>
              <a:effectLst/>
              <a:cs typeface="Arial" pitchFamily="34" charset="0"/>
            </a:endParaRPr>
          </a:p>
          <a:p>
            <a:pPr lvl="1" eaLnBrk="0" fontAlgn="base" hangingPunct="0">
              <a:spcBef>
                <a:spcPct val="0"/>
              </a:spcBef>
              <a:spcAft>
                <a:spcPct val="0"/>
              </a:spcAft>
            </a:pPr>
            <a:r>
              <a:rPr kumimoji="0" lang="en-IE" sz="2000" b="0" i="0" u="none" strike="noStrike" cap="none" normalizeH="0" baseline="0" dirty="0" smtClean="0">
                <a:ln>
                  <a:noFill/>
                </a:ln>
                <a:solidFill>
                  <a:schemeClr val="tx1"/>
                </a:solidFill>
                <a:effectLst/>
                <a:ea typeface="Calibri" pitchFamily="34" charset="0"/>
                <a:cs typeface="Arial" pitchFamily="34" charset="0"/>
              </a:rPr>
              <a:t>Monitoring</a:t>
            </a:r>
            <a:endParaRPr kumimoji="0" lang="en-IE" sz="2000" b="0" i="0" u="none" strike="noStrike" cap="none" normalizeH="0" baseline="0" dirty="0" smtClean="0">
              <a:ln>
                <a:noFill/>
              </a:ln>
              <a:solidFill>
                <a:schemeClr val="tx1"/>
              </a:solidFill>
              <a:effectLst/>
              <a:cs typeface="Arial" pitchFamily="34" charset="0"/>
            </a:endParaRPr>
          </a:p>
          <a:p>
            <a:pPr lvl="1" eaLnBrk="0" fontAlgn="base" hangingPunct="0">
              <a:spcBef>
                <a:spcPct val="0"/>
              </a:spcBef>
              <a:spcAft>
                <a:spcPct val="0"/>
              </a:spcAft>
            </a:pPr>
            <a:r>
              <a:rPr kumimoji="0" lang="en-IE" sz="2000" b="0" i="0" u="none" strike="noStrike" cap="none" normalizeH="0" baseline="0" dirty="0" smtClean="0">
                <a:ln>
                  <a:noFill/>
                </a:ln>
                <a:solidFill>
                  <a:schemeClr val="tx1"/>
                </a:solidFill>
                <a:effectLst/>
                <a:ea typeface="Calibri" pitchFamily="34" charset="0"/>
                <a:cs typeface="Arial" pitchFamily="34" charset="0"/>
              </a:rPr>
              <a:t>Perimeter Houses</a:t>
            </a:r>
            <a:endParaRPr kumimoji="0" lang="en-IE" sz="2000" b="0" i="0" u="none" strike="noStrike" cap="none" normalizeH="0" baseline="0" dirty="0" smtClean="0">
              <a:ln>
                <a:noFill/>
              </a:ln>
              <a:solidFill>
                <a:schemeClr val="tx1"/>
              </a:solidFill>
              <a:effectLst/>
              <a:cs typeface="Arial" pitchFamily="34" charset="0"/>
            </a:endParaRPr>
          </a:p>
          <a:p>
            <a:pPr lvl="1" eaLnBrk="0" fontAlgn="base" hangingPunct="0">
              <a:spcBef>
                <a:spcPct val="0"/>
              </a:spcBef>
              <a:spcAft>
                <a:spcPct val="0"/>
              </a:spcAft>
            </a:pPr>
            <a:r>
              <a:rPr kumimoji="0" lang="en-IE" sz="2000" b="0" i="0" u="none" strike="noStrike" cap="none" normalizeH="0" baseline="0" dirty="0" smtClean="0">
                <a:ln>
                  <a:noFill/>
                </a:ln>
                <a:solidFill>
                  <a:schemeClr val="tx1"/>
                </a:solidFill>
                <a:effectLst/>
                <a:ea typeface="Calibri" pitchFamily="34" charset="0"/>
                <a:cs typeface="Arial" pitchFamily="34" charset="0"/>
              </a:rPr>
              <a:t>General Support</a:t>
            </a:r>
            <a:endParaRPr kumimoji="0" lang="en-IE" sz="2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n-IE" sz="2000" b="0" i="0" u="none" strike="noStrike" cap="none" normalizeH="0" baseline="0" dirty="0" smtClean="0">
                <a:ln>
                  <a:noFill/>
                </a:ln>
                <a:solidFill>
                  <a:schemeClr val="tx1"/>
                </a:solidFill>
                <a:effectLst/>
                <a:ea typeface="Times New Roman" pitchFamily="18" charset="0"/>
                <a:cs typeface="Arial" pitchFamily="34" charset="0"/>
              </a:rPr>
              <a:t>Technical Support Future Analytics</a:t>
            </a:r>
            <a:endParaRPr kumimoji="0" lang="en-IE" sz="2000" b="0" i="0" u="none" strike="noStrike" cap="none" normalizeH="0" baseline="0" dirty="0" smtClean="0">
              <a:ln>
                <a:noFill/>
              </a:ln>
              <a:solidFill>
                <a:schemeClr val="tx1"/>
              </a:solidFill>
              <a:effectLst/>
              <a:cs typeface="Arial" pitchFamily="34" charset="0"/>
            </a:endParaRPr>
          </a:p>
          <a:p>
            <a:pPr lvl="1" eaLnBrk="0" fontAlgn="base" hangingPunct="0">
              <a:spcBef>
                <a:spcPct val="0"/>
              </a:spcBef>
              <a:spcAft>
                <a:spcPct val="0"/>
              </a:spcAft>
            </a:pPr>
            <a:r>
              <a:rPr kumimoji="0" lang="en-IE" sz="2000" b="0" i="0" u="none" strike="noStrike" cap="none" normalizeH="0" baseline="0" dirty="0" smtClean="0">
                <a:ln>
                  <a:noFill/>
                </a:ln>
                <a:solidFill>
                  <a:schemeClr val="tx1"/>
                </a:solidFill>
                <a:effectLst/>
                <a:ea typeface="Calibri" pitchFamily="34" charset="0"/>
                <a:cs typeface="Arial" pitchFamily="34" charset="0"/>
              </a:rPr>
              <a:t>Mapping</a:t>
            </a:r>
            <a:endParaRPr kumimoji="0" lang="en-IE" sz="2000" b="0" i="0" u="none" strike="noStrike" cap="none" normalizeH="0" baseline="0" dirty="0" smtClean="0">
              <a:ln>
                <a:noFill/>
              </a:ln>
              <a:solidFill>
                <a:schemeClr val="tx1"/>
              </a:solidFill>
              <a:effectLst/>
              <a:cs typeface="Arial" pitchFamily="34" charset="0"/>
            </a:endParaRPr>
          </a:p>
          <a:p>
            <a:pPr lvl="1" eaLnBrk="0" fontAlgn="base" hangingPunct="0">
              <a:spcBef>
                <a:spcPct val="0"/>
              </a:spcBef>
              <a:spcAft>
                <a:spcPct val="0"/>
              </a:spcAft>
            </a:pPr>
            <a:r>
              <a:rPr kumimoji="0" lang="en-IE" sz="2000" b="0" i="0" u="none" strike="noStrike" cap="none" normalizeH="0" baseline="0" dirty="0" smtClean="0">
                <a:ln>
                  <a:noFill/>
                </a:ln>
                <a:solidFill>
                  <a:schemeClr val="tx1"/>
                </a:solidFill>
                <a:effectLst/>
                <a:ea typeface="Calibri" pitchFamily="34" charset="0"/>
                <a:cs typeface="Arial" pitchFamily="34" charset="0"/>
              </a:rPr>
              <a:t>Works Programme next six months</a:t>
            </a:r>
            <a:endParaRPr kumimoji="0" lang="en-IE" sz="2000" b="0" i="0" u="none" strike="noStrike" cap="none" normalizeH="0" baseline="0" dirty="0" smtClean="0">
              <a:ln>
                <a:noFill/>
              </a:ln>
              <a:solidFill>
                <a:schemeClr val="tx1"/>
              </a:solidFill>
              <a:effectLst/>
              <a:cs typeface="Arial" pitchFamily="34" charset="0"/>
            </a:endParaRPr>
          </a:p>
          <a:p>
            <a:pPr eaLnBrk="0" fontAlgn="base" hangingPunct="0">
              <a:spcBef>
                <a:spcPct val="0"/>
              </a:spcBef>
              <a:spcAft>
                <a:spcPct val="0"/>
              </a:spcAft>
              <a:buFontTx/>
              <a:buAutoNum type="arabicPeriod"/>
            </a:pPr>
            <a:r>
              <a:rPr kumimoji="0" lang="en-IE" sz="2000" b="0" i="0" u="none" strike="noStrike" cap="none" normalizeH="0" baseline="0" dirty="0" smtClean="0">
                <a:ln>
                  <a:noFill/>
                </a:ln>
                <a:solidFill>
                  <a:schemeClr val="tx1"/>
                </a:solidFill>
                <a:effectLst/>
                <a:ea typeface="Times New Roman" pitchFamily="18" charset="0"/>
                <a:cs typeface="Arial" pitchFamily="34" charset="0"/>
              </a:rPr>
              <a:t>Next Steps</a:t>
            </a:r>
          </a:p>
          <a:p>
            <a:pPr eaLnBrk="0" fontAlgn="base" hangingPunct="0">
              <a:spcBef>
                <a:spcPct val="0"/>
              </a:spcBef>
              <a:spcAft>
                <a:spcPct val="0"/>
              </a:spcAft>
              <a:buFontTx/>
              <a:buAutoNum type="arabicPeriod"/>
            </a:pPr>
            <a:r>
              <a:rPr lang="en-IE" sz="2000" dirty="0" smtClean="0">
                <a:ea typeface="Times New Roman" pitchFamily="18" charset="0"/>
                <a:cs typeface="Arial" pitchFamily="34" charset="0"/>
              </a:rPr>
              <a:t>Forum</a:t>
            </a:r>
            <a:endParaRPr lang="en-IE" sz="2000" dirty="0" smtClean="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endParaRPr kumimoji="0" lang="en-IE" sz="2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IE" sz="2000" b="0" i="0" u="none" strike="noStrike" cap="none" normalizeH="0" baseline="0" dirty="0" smtClean="0">
              <a:ln>
                <a:noFill/>
              </a:ln>
              <a:solidFill>
                <a:schemeClr val="tx1"/>
              </a:solidFill>
              <a:effectLst/>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sz="4000" dirty="0" smtClean="0"/>
              <a:t>Context Resident Project Monitoring Committee</a:t>
            </a:r>
            <a:endParaRPr lang="en-IE" sz="4000" dirty="0"/>
          </a:p>
        </p:txBody>
      </p:sp>
      <p:sp>
        <p:nvSpPr>
          <p:cNvPr id="3" name="Content Placeholder 2"/>
          <p:cNvSpPr>
            <a:spLocks noGrp="1"/>
          </p:cNvSpPr>
          <p:nvPr>
            <p:ph idx="1"/>
          </p:nvPr>
        </p:nvSpPr>
        <p:spPr>
          <a:xfrm>
            <a:off x="838200" y="1825625"/>
            <a:ext cx="10515600" cy="551815"/>
          </a:xfrm>
        </p:spPr>
        <p:txBody>
          <a:bodyPr>
            <a:normAutofit/>
          </a:bodyPr>
          <a:lstStyle/>
          <a:p>
            <a:r>
              <a:rPr lang="en-IE" dirty="0" smtClean="0"/>
              <a:t>The Role of the Resident Project Monitoring Committee</a:t>
            </a:r>
          </a:p>
        </p:txBody>
      </p:sp>
      <p:sp>
        <p:nvSpPr>
          <p:cNvPr id="4" name="Rectangle 3"/>
          <p:cNvSpPr/>
          <p:nvPr/>
        </p:nvSpPr>
        <p:spPr>
          <a:xfrm>
            <a:off x="903317" y="2851094"/>
            <a:ext cx="9437716" cy="2677656"/>
          </a:xfrm>
          <a:prstGeom prst="rect">
            <a:avLst/>
          </a:prstGeom>
        </p:spPr>
        <p:txBody>
          <a:bodyPr wrap="square">
            <a:spAutoFit/>
          </a:bodyPr>
          <a:lstStyle/>
          <a:p>
            <a:r>
              <a:rPr lang="en-IE" sz="2800" dirty="0" smtClean="0"/>
              <a:t/>
            </a:r>
            <a:br>
              <a:rPr lang="en-IE" sz="2800" dirty="0" smtClean="0"/>
            </a:br>
            <a:r>
              <a:rPr lang="en-IE" sz="2800" dirty="0" smtClean="0"/>
              <a:t>The new children’s hospital Project Monitoring Committee is to develop a process for  communication and dialogue and to manage and address residents’ concerns and issues during the construction phase of the project and work as a collaborative group to mitigate and resolve these issues.</a:t>
            </a:r>
            <a:endParaRPr lang="en-IE"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Resident Project Monitoring Committee</a:t>
            </a:r>
            <a:endParaRPr lang="en-IE" dirty="0"/>
          </a:p>
        </p:txBody>
      </p:sp>
      <p:sp>
        <p:nvSpPr>
          <p:cNvPr id="3" name="Content Placeholder 2"/>
          <p:cNvSpPr>
            <a:spLocks noGrp="1"/>
          </p:cNvSpPr>
          <p:nvPr>
            <p:ph idx="1"/>
          </p:nvPr>
        </p:nvSpPr>
        <p:spPr/>
        <p:txBody>
          <a:bodyPr>
            <a:noAutofit/>
          </a:bodyPr>
          <a:lstStyle/>
          <a:p>
            <a:r>
              <a:rPr lang="en-IE" sz="1600" b="1" dirty="0" smtClean="0"/>
              <a:t>Chair </a:t>
            </a:r>
            <a:r>
              <a:rPr lang="en-IE" sz="1600" dirty="0" smtClean="0"/>
              <a:t>Mr. Peter Finnegan, Area Manager, Dublin South Central, Dublin City Council</a:t>
            </a:r>
          </a:p>
          <a:p>
            <a:r>
              <a:rPr lang="en-IE" sz="1600" b="1" dirty="0" smtClean="0"/>
              <a:t>Nominated local residents representatives</a:t>
            </a:r>
            <a:r>
              <a:rPr lang="en-IE" sz="1600" dirty="0" smtClean="0"/>
              <a:t/>
            </a:r>
            <a:br>
              <a:rPr lang="en-IE" sz="1600" dirty="0" smtClean="0"/>
            </a:br>
            <a:r>
              <a:rPr lang="en-IE" sz="1600" dirty="0" smtClean="0"/>
              <a:t>Mr. Daniel Watkins, South Circular Road</a:t>
            </a:r>
            <a:br>
              <a:rPr lang="en-IE" sz="1600" dirty="0" smtClean="0"/>
            </a:br>
            <a:r>
              <a:rPr lang="en-IE" sz="1600" dirty="0" smtClean="0"/>
              <a:t>Cllr. Tina MacVeigh, </a:t>
            </a:r>
            <a:r>
              <a:rPr lang="en-IE" sz="1600" dirty="0" err="1" smtClean="0"/>
              <a:t>Bulfin</a:t>
            </a:r>
            <a:r>
              <a:rPr lang="en-IE" sz="1600" dirty="0" smtClean="0"/>
              <a:t> Gardens</a:t>
            </a:r>
            <a:br>
              <a:rPr lang="en-IE" sz="1600" dirty="0" smtClean="0"/>
            </a:br>
            <a:r>
              <a:rPr lang="en-IE" sz="1600" dirty="0" smtClean="0"/>
              <a:t>Mr. George Ray, </a:t>
            </a:r>
            <a:r>
              <a:rPr lang="en-IE" sz="1600" dirty="0" err="1" smtClean="0"/>
              <a:t>Ceannt</a:t>
            </a:r>
            <a:r>
              <a:rPr lang="en-IE" sz="1600" dirty="0" smtClean="0"/>
              <a:t> Fort</a:t>
            </a:r>
          </a:p>
          <a:p>
            <a:r>
              <a:rPr lang="en-IE" sz="1600" b="1" dirty="0" smtClean="0"/>
              <a:t>Dublin City Councillors</a:t>
            </a:r>
            <a:r>
              <a:rPr lang="en-IE" sz="1600" dirty="0" smtClean="0"/>
              <a:t/>
            </a:r>
            <a:br>
              <a:rPr lang="en-IE" sz="1600" dirty="0" smtClean="0"/>
            </a:br>
            <a:r>
              <a:rPr lang="en-IE" sz="1600" dirty="0" smtClean="0"/>
              <a:t>Cllr Rebecca Moynihan (Labour)</a:t>
            </a:r>
            <a:br>
              <a:rPr lang="en-IE" sz="1600" dirty="0" smtClean="0"/>
            </a:br>
            <a:r>
              <a:rPr lang="en-IE" sz="1600" dirty="0" smtClean="0"/>
              <a:t>Cllr Pat Dunne (Independents 4 Change)</a:t>
            </a:r>
            <a:br>
              <a:rPr lang="en-IE" sz="1600" dirty="0" smtClean="0"/>
            </a:br>
            <a:r>
              <a:rPr lang="en-IE" sz="1600" dirty="0" smtClean="0"/>
              <a:t>Cllr </a:t>
            </a:r>
            <a:r>
              <a:rPr lang="en-IE" sz="1600" dirty="0" err="1" smtClean="0"/>
              <a:t>Críona</a:t>
            </a:r>
            <a:r>
              <a:rPr lang="en-IE" sz="1600" dirty="0" smtClean="0"/>
              <a:t> </a:t>
            </a:r>
            <a:r>
              <a:rPr lang="en-IE" sz="1600" dirty="0" err="1" smtClean="0"/>
              <a:t>Ní</a:t>
            </a:r>
            <a:r>
              <a:rPr lang="en-IE" sz="1600" dirty="0" smtClean="0"/>
              <a:t> </a:t>
            </a:r>
            <a:r>
              <a:rPr lang="en-IE" sz="1600" dirty="0" err="1" smtClean="0"/>
              <a:t>Dhalaigh</a:t>
            </a:r>
            <a:r>
              <a:rPr lang="en-IE" sz="1600" dirty="0" smtClean="0"/>
              <a:t> (Sinn Fein)</a:t>
            </a:r>
          </a:p>
          <a:p>
            <a:r>
              <a:rPr lang="en-IE" sz="1600" b="1" dirty="0" smtClean="0"/>
              <a:t>Dublin City Council Executive</a:t>
            </a:r>
            <a:r>
              <a:rPr lang="en-IE" sz="1600" dirty="0" smtClean="0"/>
              <a:t/>
            </a:r>
            <a:br>
              <a:rPr lang="en-IE" sz="1600" dirty="0" smtClean="0"/>
            </a:br>
            <a:r>
              <a:rPr lang="en-IE" sz="1600" dirty="0" smtClean="0"/>
              <a:t>Mr. Bruce Phillips, Senior Executive Officer</a:t>
            </a:r>
          </a:p>
          <a:p>
            <a:r>
              <a:rPr lang="en-IE" sz="1600" b="1" dirty="0" smtClean="0"/>
              <a:t>National Paediatric Hospital Development Board Executives</a:t>
            </a:r>
            <a:r>
              <a:rPr lang="en-IE" sz="1600" dirty="0" smtClean="0"/>
              <a:t/>
            </a:r>
            <a:br>
              <a:rPr lang="en-IE" sz="1600" dirty="0" smtClean="0"/>
            </a:br>
            <a:r>
              <a:rPr lang="en-IE" sz="1600" dirty="0" smtClean="0"/>
              <a:t>Mr. Michael Greene, Lead Construction Manager</a:t>
            </a:r>
            <a:br>
              <a:rPr lang="en-IE" sz="1600" dirty="0" smtClean="0"/>
            </a:br>
            <a:r>
              <a:rPr lang="en-IE" sz="1600" dirty="0" smtClean="0"/>
              <a:t>Ms. Rhonda Evans, Communications Manager</a:t>
            </a:r>
          </a:p>
          <a:p>
            <a:r>
              <a:rPr lang="en-IE" sz="1600" b="1" dirty="0" smtClean="0"/>
              <a:t>Administrator </a:t>
            </a:r>
            <a:r>
              <a:rPr lang="en-IE" sz="1600" dirty="0" smtClean="0"/>
              <a:t>Ms. Elaine O’Rourke (NPHDB)</a:t>
            </a:r>
          </a:p>
          <a:p>
            <a:r>
              <a:rPr lang="en-IE" sz="1600" b="1" dirty="0" smtClean="0"/>
              <a:t>Project Committee Technical Advisor </a:t>
            </a:r>
            <a:r>
              <a:rPr lang="en-IE" sz="1600" dirty="0" smtClean="0"/>
              <a:t>Atkins Global, Future Analytics</a:t>
            </a:r>
          </a:p>
          <a:p>
            <a:r>
              <a:rPr lang="en-IE" sz="1600" b="1" dirty="0" smtClean="0"/>
              <a:t>Community Facilitator  </a:t>
            </a:r>
            <a:r>
              <a:rPr lang="en-IE" sz="1600" dirty="0" smtClean="0"/>
              <a:t>B Murphy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23112" y="0"/>
            <a:ext cx="7647709" cy="5909310"/>
          </a:xfrm>
          <a:prstGeom prst="rect">
            <a:avLst/>
          </a:prstGeom>
        </p:spPr>
        <p:txBody>
          <a:bodyPr wrap="square">
            <a:spAutoFit/>
          </a:bodyPr>
          <a:lstStyle/>
          <a:p>
            <a:r>
              <a:rPr lang="en-IE" b="1" dirty="0" smtClean="0"/>
              <a:t>Primary Objectives of the Project Monitoring</a:t>
            </a:r>
            <a:endParaRPr lang="en-IE" dirty="0" smtClean="0"/>
          </a:p>
          <a:p>
            <a:endParaRPr lang="en-IE" dirty="0" smtClean="0"/>
          </a:p>
          <a:p>
            <a:r>
              <a:rPr lang="en-IE" dirty="0" smtClean="0"/>
              <a:t>Serve as a two-way communication channel between NPHDB and local residents/representatives on the construction of the new children’s hospital</a:t>
            </a:r>
          </a:p>
          <a:p>
            <a:endParaRPr lang="en-IE" dirty="0" smtClean="0"/>
          </a:p>
          <a:p>
            <a:r>
              <a:rPr lang="en-IE" dirty="0" smtClean="0"/>
              <a:t>Provide timely information to the Group on upcoming construction works and likely impact</a:t>
            </a:r>
          </a:p>
          <a:p>
            <a:endParaRPr lang="en-IE" dirty="0" smtClean="0"/>
          </a:p>
          <a:p>
            <a:r>
              <a:rPr lang="en-IE" dirty="0" smtClean="0"/>
              <a:t>Provide a forum for open discussion and reporting on matters concerning construction impacts  such as noise, vibration, traffic, dust, working hours, timelines etc and the effectiveness of any construction mitigation measures</a:t>
            </a:r>
          </a:p>
          <a:p>
            <a:endParaRPr lang="en-IE" dirty="0" smtClean="0"/>
          </a:p>
          <a:p>
            <a:r>
              <a:rPr lang="en-IE" dirty="0" smtClean="0"/>
              <a:t>Agree monitoring and reporting templates</a:t>
            </a:r>
          </a:p>
          <a:p>
            <a:endParaRPr lang="en-IE" dirty="0" smtClean="0"/>
          </a:p>
          <a:p>
            <a:r>
              <a:rPr lang="en-IE" dirty="0" smtClean="0"/>
              <a:t>Agree material and communications protocol (meetings, webpage, social media app etc) for circulation to wider audience</a:t>
            </a:r>
          </a:p>
          <a:p>
            <a:endParaRPr lang="en-IE" dirty="0" smtClean="0"/>
          </a:p>
          <a:p>
            <a:r>
              <a:rPr lang="en-IE" dirty="0" smtClean="0"/>
              <a:t>Develop a forum to resolve issues/conflicts in a timely and collaborative manner</a:t>
            </a:r>
          </a:p>
          <a:p>
            <a:endParaRPr lang="en-IE" dirty="0" smtClean="0"/>
          </a:p>
          <a:p>
            <a:r>
              <a:rPr lang="en-IE" dirty="0" smtClean="0"/>
              <a:t>Ensure that impacts have been mitigated properly to the agreement of local residents</a:t>
            </a:r>
            <a:endParaRPr lang="en-IE" dirty="0"/>
          </a:p>
        </p:txBody>
      </p:sp>
      <p:sp>
        <p:nvSpPr>
          <p:cNvPr id="3" name="Rectangle 2"/>
          <p:cNvSpPr/>
          <p:nvPr/>
        </p:nvSpPr>
        <p:spPr>
          <a:xfrm>
            <a:off x="382126" y="1679053"/>
            <a:ext cx="3048000" cy="2862322"/>
          </a:xfrm>
          <a:prstGeom prst="rect">
            <a:avLst/>
          </a:prstGeom>
        </p:spPr>
        <p:txBody>
          <a:bodyPr>
            <a:spAutoFit/>
          </a:bodyPr>
          <a:lstStyle/>
          <a:p>
            <a:r>
              <a:rPr lang="en-IE" dirty="0" smtClean="0">
                <a:solidFill>
                  <a:prstClr val="black"/>
                </a:solidFill>
              </a:rPr>
              <a:t>Frequency of meetings should be at least monthly until full construction is underway to ensure process is agreed .</a:t>
            </a:r>
            <a:endParaRPr lang="en-IE" dirty="0" smtClean="0">
              <a:ea typeface="Calibri"/>
              <a:cs typeface="Arial"/>
            </a:endParaRPr>
          </a:p>
          <a:p>
            <a:endParaRPr lang="en-IE" dirty="0" smtClean="0">
              <a:ea typeface="Calibri"/>
              <a:cs typeface="Arial"/>
            </a:endParaRPr>
          </a:p>
          <a:p>
            <a:r>
              <a:rPr lang="en-IE" dirty="0" smtClean="0">
                <a:ea typeface="Calibri"/>
                <a:cs typeface="Arial"/>
              </a:rPr>
              <a:t>The next meeting will take place in the NPH </a:t>
            </a:r>
            <a:r>
              <a:rPr lang="en-IE" dirty="0" err="1" smtClean="0">
                <a:ea typeface="Calibri"/>
                <a:cs typeface="Arial"/>
              </a:rPr>
              <a:t>Herberton</a:t>
            </a:r>
            <a:r>
              <a:rPr lang="en-IE" dirty="0" smtClean="0">
                <a:ea typeface="Calibri"/>
                <a:cs typeface="Arial"/>
              </a:rPr>
              <a:t> Office on 20</a:t>
            </a:r>
            <a:r>
              <a:rPr lang="en-IE" baseline="30000" dirty="0" smtClean="0">
                <a:ea typeface="Calibri"/>
                <a:cs typeface="Arial"/>
              </a:rPr>
              <a:t>th</a:t>
            </a:r>
            <a:r>
              <a:rPr lang="en-IE" dirty="0" smtClean="0">
                <a:ea typeface="Calibri"/>
                <a:cs typeface="Arial"/>
              </a:rPr>
              <a:t> July 2017 at 6.30pm.</a:t>
            </a:r>
            <a:endParaRPr lang="en-IE" dirty="0" smtClean="0">
              <a:ea typeface="Calibri"/>
              <a:cs typeface="Times New Roman"/>
            </a:endParaRPr>
          </a:p>
          <a:p>
            <a:pPr lvl="0"/>
            <a:endParaRPr lang="en-IE" dirty="0" smtClean="0">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Roles of Resident Technical Supports</a:t>
            </a:r>
            <a:endParaRPr lang="en-IE" dirty="0"/>
          </a:p>
        </p:txBody>
      </p:sp>
      <p:sp>
        <p:nvSpPr>
          <p:cNvPr id="4" name="Content Placeholder 3"/>
          <p:cNvSpPr>
            <a:spLocks noGrp="1"/>
          </p:cNvSpPr>
          <p:nvPr>
            <p:ph idx="1"/>
          </p:nvPr>
        </p:nvSpPr>
        <p:spPr>
          <a:prstGeom prst="rect">
            <a:avLst/>
          </a:prstGeom>
        </p:spPr>
        <p:txBody>
          <a:bodyPr>
            <a:spAutoFit/>
          </a:bodyPr>
          <a:lstStyle/>
          <a:p>
            <a:r>
              <a:rPr lang="en-IE" b="1" dirty="0" smtClean="0"/>
              <a:t>The Role of the Technical Advisors</a:t>
            </a:r>
            <a:r>
              <a:rPr lang="en-IE" dirty="0" smtClean="0"/>
              <a:t/>
            </a:r>
            <a:br>
              <a:rPr lang="en-IE" dirty="0" smtClean="0"/>
            </a:br>
            <a:r>
              <a:rPr lang="en-IE" dirty="0" smtClean="0"/>
              <a:t>The Residents elected to the Project Monitoring Committee will be supported by a Technical Advisors. Technical aspects covered should be issues like noise vibration, dust monitoring, condition surveys, construction traffic, method statements and other aspects agreed by the Resident Project Monitoring Committee.</a:t>
            </a:r>
          </a:p>
          <a:p>
            <a:pPr>
              <a:buNone/>
            </a:pPr>
            <a:endParaRPr lang="en-IE" dirty="0" smtClean="0"/>
          </a:p>
          <a:p>
            <a:r>
              <a:rPr lang="en-IE" b="1" dirty="0" smtClean="0"/>
              <a:t>The Role of the Community Facilitator</a:t>
            </a:r>
            <a:r>
              <a:rPr lang="en-IE" dirty="0" smtClean="0"/>
              <a:t/>
            </a:r>
            <a:br>
              <a:rPr lang="en-IE" dirty="0" smtClean="0"/>
            </a:br>
            <a:r>
              <a:rPr lang="en-IE" dirty="0" smtClean="0"/>
              <a:t>The Community facilitator will manage a process of information exchange with the 12 resident associations connected to the project.</a:t>
            </a:r>
            <a:endParaRPr lang="en-I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Community Facilitator Tasks </a:t>
            </a:r>
            <a:endParaRPr lang="en-IE" dirty="0"/>
          </a:p>
        </p:txBody>
      </p:sp>
      <p:sp>
        <p:nvSpPr>
          <p:cNvPr id="3" name="Content Placeholder 2"/>
          <p:cNvSpPr>
            <a:spLocks noGrp="1"/>
          </p:cNvSpPr>
          <p:nvPr>
            <p:ph idx="1"/>
          </p:nvPr>
        </p:nvSpPr>
        <p:spPr/>
        <p:txBody>
          <a:bodyPr>
            <a:normAutofit fontScale="85000" lnSpcReduction="20000"/>
          </a:bodyPr>
          <a:lstStyle/>
          <a:p>
            <a:pPr marL="0" lvl="0" indent="0" fontAlgn="base">
              <a:lnSpc>
                <a:spcPct val="100000"/>
              </a:lnSpc>
              <a:spcBef>
                <a:spcPct val="0"/>
              </a:spcBef>
              <a:spcAft>
                <a:spcPct val="0"/>
              </a:spcAft>
              <a:buNone/>
            </a:pPr>
            <a:r>
              <a:rPr lang="en-IE" dirty="0" smtClean="0">
                <a:ea typeface="Calibri" pitchFamily="34" charset="0"/>
                <a:cs typeface="Arial" pitchFamily="34" charset="0"/>
              </a:rPr>
              <a:t>To  support the establishment of  a representative umbrella grouping among groups that enables all parties participate in the process and bring concerns/issues/ solutions to the Project Monitoring Committee.</a:t>
            </a:r>
          </a:p>
          <a:p>
            <a:pPr marL="0" lvl="0" indent="0" fontAlgn="base">
              <a:lnSpc>
                <a:spcPct val="100000"/>
              </a:lnSpc>
              <a:spcBef>
                <a:spcPct val="0"/>
              </a:spcBef>
              <a:spcAft>
                <a:spcPct val="0"/>
              </a:spcAft>
              <a:buNone/>
            </a:pPr>
            <a:endParaRPr lang="en-IE" sz="4000" dirty="0" smtClean="0">
              <a:cs typeface="Arial" pitchFamily="34" charset="0"/>
            </a:endParaRPr>
          </a:p>
          <a:p>
            <a:pPr marL="0" lvl="0" indent="0" fontAlgn="base">
              <a:lnSpc>
                <a:spcPct val="100000"/>
              </a:lnSpc>
              <a:spcBef>
                <a:spcPct val="0"/>
              </a:spcBef>
              <a:spcAft>
                <a:spcPct val="0"/>
              </a:spcAft>
              <a:buNone/>
            </a:pPr>
            <a:r>
              <a:rPr lang="en-IE" dirty="0" smtClean="0">
                <a:cs typeface="Arial" pitchFamily="34" charset="0"/>
              </a:rPr>
              <a:t>To support groups to participate effectively  in the process</a:t>
            </a:r>
          </a:p>
          <a:p>
            <a:pPr marL="0" lvl="0" indent="0" eaLnBrk="0" fontAlgn="base" hangingPunct="0">
              <a:lnSpc>
                <a:spcPct val="100000"/>
              </a:lnSpc>
              <a:spcBef>
                <a:spcPct val="0"/>
              </a:spcBef>
              <a:spcAft>
                <a:spcPct val="0"/>
              </a:spcAft>
              <a:buNone/>
            </a:pPr>
            <a:endParaRPr lang="en-IE" dirty="0" smtClean="0">
              <a:ea typeface="Calibri" pitchFamily="34" charset="0"/>
              <a:cs typeface="Arial" pitchFamily="34" charset="0"/>
            </a:endParaRPr>
          </a:p>
          <a:p>
            <a:pPr marL="0" lvl="0" indent="0" eaLnBrk="0" fontAlgn="base" hangingPunct="0">
              <a:lnSpc>
                <a:spcPct val="100000"/>
              </a:lnSpc>
              <a:spcBef>
                <a:spcPct val="0"/>
              </a:spcBef>
              <a:spcAft>
                <a:spcPct val="0"/>
              </a:spcAft>
              <a:buNone/>
            </a:pPr>
            <a:r>
              <a:rPr lang="en-IE" dirty="0" smtClean="0">
                <a:ea typeface="Calibri" pitchFamily="34" charset="0"/>
                <a:cs typeface="Arial" pitchFamily="34" charset="0"/>
              </a:rPr>
              <a:t>To establish an information hub that details the work schedule, monitoring system and access to current information that relates to particular areas.</a:t>
            </a:r>
            <a:endParaRPr lang="en-IE" sz="4000" dirty="0" smtClean="0">
              <a:cs typeface="Arial" pitchFamily="34" charset="0"/>
            </a:endParaRPr>
          </a:p>
          <a:p>
            <a:pPr marL="0" lvl="0" indent="0" eaLnBrk="0" fontAlgn="base" hangingPunct="0">
              <a:lnSpc>
                <a:spcPct val="100000"/>
              </a:lnSpc>
              <a:spcBef>
                <a:spcPct val="0"/>
              </a:spcBef>
              <a:spcAft>
                <a:spcPct val="0"/>
              </a:spcAft>
              <a:buNone/>
            </a:pPr>
            <a:endParaRPr lang="en-IE" dirty="0" smtClean="0">
              <a:ea typeface="Calibri" pitchFamily="34" charset="0"/>
              <a:cs typeface="Arial" pitchFamily="34" charset="0"/>
            </a:endParaRPr>
          </a:p>
          <a:p>
            <a:pPr marL="0" lvl="0" indent="0" eaLnBrk="0" fontAlgn="base" hangingPunct="0">
              <a:lnSpc>
                <a:spcPct val="100000"/>
              </a:lnSpc>
              <a:spcBef>
                <a:spcPct val="0"/>
              </a:spcBef>
              <a:spcAft>
                <a:spcPct val="0"/>
              </a:spcAft>
              <a:buNone/>
            </a:pPr>
            <a:r>
              <a:rPr lang="en-IE" dirty="0" smtClean="0">
                <a:ea typeface="Calibri" pitchFamily="34" charset="0"/>
                <a:cs typeface="Arial" pitchFamily="34" charset="0"/>
              </a:rPr>
              <a:t>To support the establishment of  a communication system among resident groups that addresses their  issues and concerns</a:t>
            </a:r>
            <a:endParaRPr lang="en-IE" sz="4000" dirty="0" smtClean="0">
              <a:cs typeface="Arial" pitchFamily="34" charset="0"/>
            </a:endParaRPr>
          </a:p>
          <a:p>
            <a:pPr marL="0" lvl="0" indent="0" eaLnBrk="0" fontAlgn="base" hangingPunct="0">
              <a:lnSpc>
                <a:spcPct val="100000"/>
              </a:lnSpc>
              <a:spcBef>
                <a:spcPct val="0"/>
              </a:spcBef>
              <a:spcAft>
                <a:spcPct val="0"/>
              </a:spcAft>
              <a:buNone/>
            </a:pPr>
            <a:endParaRPr lang="en-IE" dirty="0" smtClean="0">
              <a:ea typeface="Calibri" pitchFamily="34" charset="0"/>
              <a:cs typeface="Arial" pitchFamily="34" charset="0"/>
            </a:endParaRPr>
          </a:p>
          <a:p>
            <a:pPr marL="0" lvl="0" indent="0" eaLnBrk="0" fontAlgn="base" hangingPunct="0">
              <a:lnSpc>
                <a:spcPct val="100000"/>
              </a:lnSpc>
              <a:spcBef>
                <a:spcPct val="0"/>
              </a:spcBef>
              <a:spcAft>
                <a:spcPct val="0"/>
              </a:spcAft>
              <a:buNone/>
            </a:pPr>
            <a:r>
              <a:rPr lang="en-IE" dirty="0" smtClean="0">
                <a:ea typeface="Calibri" pitchFamily="34" charset="0"/>
                <a:cs typeface="Arial" pitchFamily="34" charset="0"/>
              </a:rPr>
              <a:t>To agree templates for gathering information and disseminating information</a:t>
            </a:r>
            <a:endParaRPr lang="en-IE" sz="4000" dirty="0" smtClean="0">
              <a:cs typeface="Arial" pitchFamily="34" charset="0"/>
            </a:endParaRPr>
          </a:p>
          <a:p>
            <a:endParaRPr lang="en-IE" dirty="0"/>
          </a:p>
        </p:txBody>
      </p:sp>
      <p:sp>
        <p:nvSpPr>
          <p:cNvPr id="4" name="Rectangle 3"/>
          <p:cNvSpPr/>
          <p:nvPr/>
        </p:nvSpPr>
        <p:spPr>
          <a:xfrm>
            <a:off x="7465505" y="543315"/>
            <a:ext cx="4154066" cy="3139321"/>
          </a:xfrm>
          <a:prstGeom prst="rect">
            <a:avLst/>
          </a:prstGeom>
          <a:solidFill>
            <a:srgbClr val="FFFFCC"/>
          </a:solidFill>
          <a:ln>
            <a:solidFill>
              <a:schemeClr val="accent2"/>
            </a:solidFill>
          </a:ln>
        </p:spPr>
        <p:txBody>
          <a:bodyPr wrap="square">
            <a:spAutoFit/>
          </a:bodyPr>
          <a:lstStyle/>
          <a:p>
            <a:r>
              <a:rPr lang="en-IE" dirty="0" smtClean="0"/>
              <a:t>Issues raised in general area</a:t>
            </a:r>
          </a:p>
          <a:p>
            <a:pPr lvl="1"/>
            <a:r>
              <a:rPr lang="en-IE" dirty="0" smtClean="0"/>
              <a:t>Traffic flows, </a:t>
            </a:r>
          </a:p>
          <a:p>
            <a:pPr lvl="1"/>
            <a:r>
              <a:rPr lang="en-IE" dirty="0" smtClean="0"/>
              <a:t>Parking, </a:t>
            </a:r>
          </a:p>
          <a:p>
            <a:pPr lvl="1"/>
            <a:r>
              <a:rPr lang="en-IE" dirty="0" smtClean="0"/>
              <a:t>Rodent/ pest  control</a:t>
            </a:r>
          </a:p>
          <a:p>
            <a:pPr lvl="1"/>
            <a:r>
              <a:rPr lang="en-IE" dirty="0" smtClean="0"/>
              <a:t>Vibration</a:t>
            </a:r>
          </a:p>
          <a:p>
            <a:pPr lvl="1"/>
            <a:r>
              <a:rPr lang="en-IE" dirty="0" smtClean="0"/>
              <a:t>Noise</a:t>
            </a:r>
          </a:p>
          <a:p>
            <a:pPr lvl="1"/>
            <a:r>
              <a:rPr lang="en-IE" dirty="0" smtClean="0"/>
              <a:t>Dust</a:t>
            </a:r>
          </a:p>
          <a:p>
            <a:pPr lvl="1"/>
            <a:r>
              <a:rPr lang="en-IE" dirty="0" smtClean="0"/>
              <a:t>Working hours</a:t>
            </a:r>
          </a:p>
          <a:p>
            <a:pPr lvl="1"/>
            <a:r>
              <a:rPr lang="en-IE" dirty="0" smtClean="0"/>
              <a:t>Information  </a:t>
            </a:r>
          </a:p>
          <a:p>
            <a:pPr lvl="1"/>
            <a:r>
              <a:rPr lang="en-IE" dirty="0" smtClean="0"/>
              <a:t>Compliance with agreed Plans</a:t>
            </a:r>
          </a:p>
          <a:p>
            <a:pPr lvl="1"/>
            <a:r>
              <a:rPr lang="en-IE" dirty="0" smtClean="0"/>
              <a:t>Community Gain </a:t>
            </a:r>
            <a:endParaRPr lang="en-I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GB" dirty="0" smtClean="0"/>
              <a:t>Residents Alliance Group Meeting</a:t>
            </a:r>
            <a:endParaRPr lang="en-GB" dirty="0"/>
          </a:p>
        </p:txBody>
      </p:sp>
      <p:sp>
        <p:nvSpPr>
          <p:cNvPr id="7" name="Text Placeholder 6"/>
          <p:cNvSpPr>
            <a:spLocks noGrp="1"/>
          </p:cNvSpPr>
          <p:nvPr>
            <p:ph type="body" sz="quarter" idx="13"/>
          </p:nvPr>
        </p:nvSpPr>
        <p:spPr/>
        <p:txBody>
          <a:bodyPr/>
          <a:lstStyle/>
          <a:p>
            <a:r>
              <a:rPr lang="en-GB" dirty="0" smtClean="0"/>
              <a:t>22 June 2017</a:t>
            </a:r>
            <a:endParaRPr lang="en-GB" dirty="0"/>
          </a:p>
        </p:txBody>
      </p:sp>
      <p:sp>
        <p:nvSpPr>
          <p:cNvPr id="8" name="Date Placeholder 7"/>
          <p:cNvSpPr>
            <a:spLocks noGrp="1"/>
          </p:cNvSpPr>
          <p:nvPr>
            <p:ph type="dt" sz="half" idx="10"/>
          </p:nvPr>
        </p:nvSpPr>
        <p:spPr/>
        <p:txBody>
          <a:bodyPr/>
          <a:lstStyle/>
          <a:p>
            <a:fld id="{AFDFE47C-5FF9-44AC-ABEC-52683880309D}" type="datetime4">
              <a:rPr lang="en-GB" smtClean="0"/>
              <a:pPr/>
              <a:t>23 June 2017</a:t>
            </a:fld>
            <a:endParaRPr lang="en-GB"/>
          </a:p>
        </p:txBody>
      </p:sp>
      <p:sp>
        <p:nvSpPr>
          <p:cNvPr id="10" name="Slide Number Placeholder 9"/>
          <p:cNvSpPr>
            <a:spLocks noGrp="1"/>
          </p:cNvSpPr>
          <p:nvPr>
            <p:ph type="sldNum" sz="quarter" idx="12"/>
          </p:nvPr>
        </p:nvSpPr>
        <p:spPr/>
        <p:txBody>
          <a:bodyPr/>
          <a:lstStyle/>
          <a:p>
            <a:fld id="{176D42AD-1083-4040-A350-B262F26E2DDE}" type="slidenum">
              <a:rPr lang="en-GB" smtClean="0"/>
              <a:pPr/>
              <a:t>9</a:t>
            </a:fld>
            <a:endParaRPr lang="en-GB"/>
          </a:p>
        </p:txBody>
      </p:sp>
      <p:sp>
        <p:nvSpPr>
          <p:cNvPr id="3" name="Footer Placeholder 2"/>
          <p:cNvSpPr>
            <a:spLocks noGrp="1"/>
          </p:cNvSpPr>
          <p:nvPr>
            <p:ph type="ftr" sz="quarter" idx="11"/>
          </p:nvPr>
        </p:nvSpPr>
        <p:spPr/>
        <p:txBody>
          <a:bodyPr/>
          <a:lstStyle/>
          <a:p>
            <a:r>
              <a:rPr lang="en-IE" smtClean="0"/>
              <a:t>Contains </a:t>
            </a:r>
            <a:r>
              <a:rPr lang="en-IE" i="1" smtClean="0"/>
              <a:t>sensitive </a:t>
            </a:r>
            <a:r>
              <a:rPr lang="en-IE" smtClean="0"/>
              <a:t>information</a:t>
            </a:r>
            <a:endParaRPr lang="en-GB"/>
          </a:p>
        </p:txBody>
      </p:sp>
    </p:spTree>
    <p:extLst>
      <p:ext uri="{BB962C8B-B14F-4D97-AF65-F5344CB8AC3E}">
        <p14:creationId xmlns:p14="http://schemas.microsoft.com/office/powerpoint/2010/main" xmlns="" val="18949021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2561</TotalTime>
  <Words>848</Words>
  <Application>Microsoft Office PowerPoint</Application>
  <PresentationFormat>Custom</PresentationFormat>
  <Paragraphs>190</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Residents Alliance Group </vt:lpstr>
      <vt:lpstr>Purpose of the Meeting</vt:lpstr>
      <vt:lpstr>Agenda</vt:lpstr>
      <vt:lpstr>Context Resident Project Monitoring Committee</vt:lpstr>
      <vt:lpstr>Resident Project Monitoring Committee</vt:lpstr>
      <vt:lpstr>Slide 6</vt:lpstr>
      <vt:lpstr>Roles of Resident Technical Supports</vt:lpstr>
      <vt:lpstr>Community Facilitator Tasks </vt:lpstr>
      <vt:lpstr>Slide 9</vt:lpstr>
      <vt:lpstr>Residents Independent Technical Advisor Atkins Team</vt:lpstr>
      <vt:lpstr>Role</vt:lpstr>
      <vt:lpstr>General Monitoring</vt:lpstr>
      <vt:lpstr>Perimeter Houses</vt:lpstr>
      <vt:lpstr>General Support</vt:lpstr>
      <vt:lpstr>Technical Advisor </vt:lpstr>
      <vt:lpstr>Technical Advisor </vt:lpstr>
      <vt:lpstr>Technical Advisor </vt:lpstr>
      <vt:lpstr>Technical Advisor </vt:lpstr>
      <vt:lpstr>Technical Advisor </vt:lpstr>
      <vt:lpstr>Technical Advisor </vt:lpstr>
      <vt:lpstr>Next Steps</vt:lpstr>
      <vt:lpstr>Forum</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Billy</dc:creator>
  <cp:lastModifiedBy>Billy</cp:lastModifiedBy>
  <cp:revision>5</cp:revision>
  <dcterms:created xsi:type="dcterms:W3CDTF">2017-02-22T10:56:28Z</dcterms:created>
  <dcterms:modified xsi:type="dcterms:W3CDTF">2017-06-23T16:08:43Z</dcterms:modified>
</cp:coreProperties>
</file>